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1680" y="2636912"/>
            <a:ext cx="6192688" cy="720080"/>
          </a:xfrm>
          <a:effectLst>
            <a:outerShdw dist="68392" dir="1308085" algn="ctr" rotWithShape="0">
              <a:schemeClr val="bg1"/>
            </a:outerShdw>
          </a:effectLst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ar-IQ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PT Bold Heading" pitchFamily="2" charset="-78"/>
              </a:rPr>
              <a:t>الهندسة الصناعية </a:t>
            </a:r>
            <a:endParaRPr lang="en-US" sz="6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476672"/>
            <a:ext cx="3767336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of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Diyala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0">
              <a:spcBef>
                <a:spcPct val="500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 of Engineering</a:t>
            </a:r>
          </a:p>
          <a:p>
            <a:pPr algn="ctr" rtl="0">
              <a:spcBef>
                <a:spcPct val="50000"/>
              </a:spcBef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 Engineering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0">
              <a:spcBef>
                <a:spcPct val="500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436096" y="431800"/>
            <a:ext cx="3456384" cy="990600"/>
          </a:xfrm>
          <a:prstGeom prst="ellipseRibbon">
            <a:avLst>
              <a:gd name="adj1" fmla="val 39264"/>
              <a:gd name="adj2" fmla="val 63537"/>
              <a:gd name="adj3" fmla="val 12500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ar-IQ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553365" y="848623"/>
            <a:ext cx="1403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Leature-8</a:t>
            </a:r>
            <a:endParaRPr lang="ar-IQ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5436096" y="6156269"/>
            <a:ext cx="3456384" cy="688265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  <a:defRPr/>
            </a:pPr>
            <a:r>
              <a:rPr lang="ar-IQ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مدرس المادة</a:t>
            </a:r>
          </a:p>
          <a:p>
            <a:pPr algn="ctr">
              <a:lnSpc>
                <a:spcPct val="80000"/>
              </a:lnSpc>
              <a:defRPr/>
            </a:pPr>
            <a:r>
              <a:rPr lang="ar-IQ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أ.م.د. </a:t>
            </a:r>
            <a:r>
              <a:rPr lang="ar-IQ" sz="24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مزهر طه محمد </a:t>
            </a:r>
            <a:endParaRPr lang="en-US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827584" y="3645024"/>
            <a:ext cx="7772400" cy="1037977"/>
          </a:xfrm>
          <a:prstGeom prst="rect">
            <a:avLst/>
          </a:prstGeom>
          <a:effectLst>
            <a:outerShdw dist="68392" dir="1308085" algn="ctr" rotWithShape="0">
              <a:schemeClr val="bg1"/>
            </a:outerShdw>
          </a:effectLst>
        </p:spPr>
        <p:txBody>
          <a:bodyPr lIns="45720" rIns="228600" anchor="b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ar-IQ" sz="4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PT Bold Heading" pitchFamily="2" charset="-78"/>
              </a:rPr>
              <a:t>م/</a:t>
            </a:r>
            <a:r>
              <a:rPr lang="ar-IQ" sz="4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PT Bold Heading" pitchFamily="2" charset="-78"/>
              </a:rPr>
              <a:t> </a:t>
            </a:r>
            <a:r>
              <a:rPr lang="ar-SA" sz="4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PT Bold Heading" pitchFamily="2" charset="-78"/>
              </a:rPr>
              <a:t>تخطيط وجدولة أعمال الصيانة والمخزون</a:t>
            </a:r>
            <a:endParaRPr lang="en-US" sz="4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PT Bold Heading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PT Bold Heading" pitchFamily="2" charset="-78"/>
            </a:endParaRPr>
          </a:p>
        </p:txBody>
      </p:sp>
      <p:pic>
        <p:nvPicPr>
          <p:cNvPr id="10" name="صورة 8" descr="1235042_296397363831861_1401777003_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339" b="11926"/>
          <a:stretch>
            <a:fillRect/>
          </a:stretch>
        </p:blipFill>
        <p:spPr bwMode="auto">
          <a:xfrm>
            <a:off x="3923928" y="476672"/>
            <a:ext cx="1262418" cy="10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http://melsa3.niisoft.com/Media/Default/Page/belive%20in%20team%20work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97760"/>
            <a:ext cx="5760640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4860032" y="2636912"/>
            <a:ext cx="4094232" cy="577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مستطيل 4"/>
          <p:cNvSpPr/>
          <p:nvPr/>
        </p:nvSpPr>
        <p:spPr>
          <a:xfrm>
            <a:off x="5508104" y="188640"/>
            <a:ext cx="3456384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95536" y="271101"/>
            <a:ext cx="846043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ثانياً </a:t>
            </a: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– التخطيط طويل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الأجل :</a:t>
            </a:r>
            <a:endParaRPr kumimoji="0" lang="ar-IQ" sz="2400" b="1" i="0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يعتمد التخطيط على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البيانات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وكلما كانت البيانات دقيقة وشاملة كلما كان التخطيط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سليماً .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وتستقى البيانات من السجلات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والنماذج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والنتائج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الإحصائية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وذلك من مصادرها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المختلفة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سواء نشاط الصيانة أو الأنشطة ذات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العلاقة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مثل النشاط الإنتاجى والتسويقى فى مجال شراء المعدات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والماكينات .</a:t>
            </a:r>
            <a:endParaRPr kumimoji="0" lang="ar-S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6837" y="2719948"/>
            <a:ext cx="8607163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1</a:t>
            </a:r>
            <a:r>
              <a:rPr kumimoji="0" lang="ar-SA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تقييم الحالة الفعلية للماكينات </a:t>
            </a:r>
            <a:r>
              <a:rPr kumimoji="0" lang="ar-SA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والمعدات :</a:t>
            </a:r>
            <a:r>
              <a:rPr kumimoji="0" lang="ar-SA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endParaRPr kumimoji="0" lang="ar-IQ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192088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920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هناك على الأقل طريقتان للحصول على المعلومات بشأن الحاجة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الحقيقية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للماكينات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والمعدات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وهما :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endParaRPr kumimoji="0" lang="ar-IQ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1920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IQ" sz="2000" dirty="0" err="1" smtClean="0">
                <a:latin typeface="Arial" pitchFamily="34" charset="0"/>
                <a:ea typeface="Times New Roman" pitchFamily="18" charset="0"/>
                <a:cs typeface="Malik Lt BT" charset="-78"/>
              </a:rPr>
              <a:t>1-</a:t>
            </a:r>
            <a:r>
              <a:rPr lang="ar-IQ" sz="2000" dirty="0" smtClean="0"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سجل حالة الماكينات والتغييرات التى تطرأ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عليها .</a:t>
            </a:r>
            <a:endParaRPr lang="ar-IQ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1920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ar-IQ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– المخزون من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المعدات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920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ويمكن الوقوف على الحالة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الحقيقية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للمعدات من سجلات التفتيش </a:t>
            </a:r>
            <a:endParaRPr kumimoji="0" lang="ar-IQ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1920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مثل 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920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الحالة العامة للأجزاء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الظاهرة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920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محاسبة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( أو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مساءلة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) العامل المسئول عن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الماكينة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920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محاسبة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( أو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مساءلة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) مسئول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التفتيش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920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مراجعة سجلات تكاليف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الصيانة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وقطع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الغيار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920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حساب وقت التوقف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للماكينة "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Down Time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" للسنة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السابقة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920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متابعة الماكينة عند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التشغيل .</a:t>
            </a:r>
            <a:endParaRPr kumimoji="0" lang="ar-S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2" name="Picture 4" descr="http://fnkuwait.com/nup/uploads/images/fnkuwait-f1e1fa1b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861048"/>
            <a:ext cx="2150587" cy="2735213"/>
          </a:xfrm>
          <a:prstGeom prst="rect">
            <a:avLst/>
          </a:prstGeom>
          <a:noFill/>
        </p:spPr>
      </p:pic>
      <p:pic>
        <p:nvPicPr>
          <p:cNvPr id="9" name="صورة 8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132856"/>
            <a:ext cx="1152128" cy="1136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6588224" y="0"/>
            <a:ext cx="2555776" cy="577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979712" y="2852936"/>
          <a:ext cx="5184576" cy="487680"/>
        </p:xfrm>
        <a:graphic>
          <a:graphicData uri="http://schemas.openxmlformats.org/drawingml/2006/table">
            <a:tbl>
              <a:tblPr rtl="1"/>
              <a:tblGrid>
                <a:gridCol w="1425758"/>
                <a:gridCol w="1296144"/>
                <a:gridCol w="2462674"/>
              </a:tblGrid>
              <a:tr h="0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AF_Najed"/>
                        </a:rPr>
                        <a:t>درجة </a:t>
                      </a:r>
                      <a:r>
                        <a:rPr lang="ar-SA" sz="1600" dirty="0" err="1">
                          <a:latin typeface="Times New Roman"/>
                          <a:ea typeface="Times New Roman"/>
                          <a:cs typeface="AF_Najed"/>
                        </a:rPr>
                        <a:t>الاستفادة =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AF_Najed"/>
                        </a:rPr>
                        <a:t>5000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AF_Najed"/>
                        </a:rPr>
                        <a:t>= </a:t>
                      </a:r>
                      <a:r>
                        <a:rPr lang="ar-SA" sz="1600" dirty="0" err="1">
                          <a:latin typeface="Times New Roman"/>
                          <a:ea typeface="Times New Roman"/>
                          <a:cs typeface="AF_Najed"/>
                        </a:rPr>
                        <a:t>59.5 %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dirty="0" err="1">
                          <a:latin typeface="Times New Roman"/>
                          <a:ea typeface="Times New Roman"/>
                          <a:cs typeface="AF_Najed"/>
                        </a:rPr>
                        <a:t>8760 </a:t>
                      </a:r>
                      <a:r>
                        <a:rPr lang="ar-SA" sz="1600" dirty="0">
                          <a:latin typeface="Times New Roman"/>
                          <a:ea typeface="Times New Roman"/>
                          <a:cs typeface="AF_Najed"/>
                        </a:rPr>
                        <a:t>- 350</a:t>
                      </a:r>
                      <a:endParaRPr lang="en-US" sz="1200" dirty="0">
                        <a:latin typeface="Times New Roman"/>
                        <a:ea typeface="Times New Roman"/>
                        <a:cs typeface="AF_Najed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2</a:t>
            </a: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درجة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الاستفادة :</a:t>
            </a: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endParaRPr kumimoji="0" lang="ar-IQ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R="0" lvl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أى مدى الاستفادة من الطاقة المتاحة فى العمليات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الإنتاجيــــــة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( مقدرة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بالساعات ) .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فإذا افترضنا أن ماكينة تعمل طوال العام بصفة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مستمرة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وأن ساعات العمل المتاحة هى 8760 ساعة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سنوياً .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وإذا وجد أن الماكينة عملت فقط لمدة 5000 ساعة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سنوياً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وأن الأعطال الخاصة بالصيانة استغرقت 350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ساعة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فيمكن تقدير درجة الاستفادة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كالآتى :</a:t>
            </a:r>
            <a:endParaRPr kumimoji="0" 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R="0" lvl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2400" dirty="0" smtClean="0">
              <a:latin typeface="Arial" pitchFamily="34" charset="0"/>
              <a:cs typeface="Malik Lt BT" charset="-78"/>
            </a:endParaRPr>
          </a:p>
          <a:p>
            <a:pPr marR="0" lvl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Malik Lt BT" charset="-78"/>
            </a:endParaRPr>
          </a:p>
          <a:p>
            <a:pPr marR="0" lvl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2400" dirty="0" smtClean="0">
              <a:latin typeface="Arial" pitchFamily="34" charset="0"/>
              <a:cs typeface="Malik Lt BT" charset="-78"/>
            </a:endParaRPr>
          </a:p>
          <a:p>
            <a:pPr marR="0" lvl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2400" dirty="0" smtClean="0">
              <a:latin typeface="Arial" pitchFamily="34" charset="0"/>
              <a:cs typeface="Malik Lt BT" charset="-78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Malik Lt BT" charset="-78"/>
              </a:rPr>
              <a:t>ويلاحظ أن زيادة درجة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Malik Lt BT" charset="-78"/>
              </a:rPr>
              <a:t>الاستفادة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Malik Lt BT" charset="-78"/>
              </a:rPr>
              <a:t>، سوف ترفع بالضرورة تكاليف وزيادة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Malik Lt BT" charset="-78"/>
              </a:rPr>
              <a:t>الصيانة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Malik Lt BT" charset="-78"/>
              </a:rPr>
              <a:t>، وكذلك زيادة الوقت المطلوب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Malik Lt BT" charset="-78"/>
              </a:rPr>
              <a:t>لها .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Malik Lt BT" charset="-78"/>
              </a:rPr>
              <a:t> ومع هذا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F_Najed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Malik Lt BT" charset="-78"/>
              </a:rPr>
              <a:t>فإن الخبرة العملية أثبتت أن مضاعفة وقت التشغيل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Malik Lt BT" charset="-78"/>
              </a:rPr>
              <a:t>الفعلى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Malik Lt BT" charset="-78"/>
              </a:rPr>
              <a:t>، يؤدى إلى زيادة تكاليف </a:t>
            </a:r>
            <a:r>
              <a:rPr lang="ar-SA" sz="2400" dirty="0" smtClean="0"/>
              <a:t>الصيانة فى حدود </a:t>
            </a:r>
            <a:r>
              <a:rPr lang="ar-SA" sz="2400" dirty="0" err="1" smtClean="0"/>
              <a:t>30 </a:t>
            </a:r>
            <a:r>
              <a:rPr lang="ar-SA" sz="2400" dirty="0" smtClean="0"/>
              <a:t>– </a:t>
            </a:r>
            <a:r>
              <a:rPr lang="ar-SA" sz="2400" dirty="0" err="1" smtClean="0"/>
              <a:t>40 % </a:t>
            </a:r>
            <a:r>
              <a:rPr lang="ar-SA" sz="2400" dirty="0" smtClean="0"/>
              <a:t>، وهى أقل بكثير من الزيادة المقابلة فى درجة الاستفادة من الماكينة فى </a:t>
            </a:r>
            <a:r>
              <a:rPr lang="ar-SA" sz="2400" dirty="0" err="1" smtClean="0"/>
              <a:t>التشغيل .</a:t>
            </a:r>
            <a:endParaRPr lang="en-US" sz="2400" dirty="0" smtClean="0"/>
          </a:p>
          <a:p>
            <a:pPr marR="0" lvl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صورة 5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983196"/>
            <a:ext cx="3347864" cy="1874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6948264" y="4509120"/>
            <a:ext cx="219573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3779912" y="3171448"/>
            <a:ext cx="536408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مستطيل 5"/>
          <p:cNvSpPr/>
          <p:nvPr/>
        </p:nvSpPr>
        <p:spPr>
          <a:xfrm>
            <a:off x="5292080" y="1556792"/>
            <a:ext cx="38519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مستطيل 4"/>
          <p:cNvSpPr/>
          <p:nvPr/>
        </p:nvSpPr>
        <p:spPr>
          <a:xfrm>
            <a:off x="6948264" y="188640"/>
            <a:ext cx="219573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80528" y="229715"/>
            <a:ext cx="8927976" cy="614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3- معامل </a:t>
            </a:r>
            <a:r>
              <a:rPr kumimoji="0" lang="ar-SA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التحميل :</a:t>
            </a:r>
            <a:endParaRPr kumimoji="0" lang="ar-IQ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306388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يمثل معامل التحميل مؤشراً يبين العلاقة بين معدل التحميل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الفعلى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ومعدل التحميل الأقصى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للتشغيل .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وكلما كان معامل التحميل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عالياً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كلما زادت إمكانية الإخفاق نتيجة لزيادة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التحميل .</a:t>
            </a:r>
            <a:endParaRPr kumimoji="0" lang="ar-IQ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4- احتياجات أقسام الإنتاج من </a:t>
            </a:r>
            <a:r>
              <a:rPr kumimoji="0" lang="ar-SA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المعدات :</a:t>
            </a:r>
            <a:r>
              <a:rPr kumimoji="0" lang="ar-SA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endParaRPr kumimoji="0" lang="ar-IQ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يؤثر التغيير الذى يطرأ على احتياجات أقسام الإنتاج من المعدات والأجزاء الإضافية الملحقة بالماكينة بطريقة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مباشرة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على معدلات التشغيل ودرجة الاستفادة وبالتالى على أعمال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الصيانة .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كما أن درجة الدقة فى بعض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العمليات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( تسامحات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أقل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) تستلزم زيادة فى أعباء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التفتيش .</a:t>
            </a:r>
            <a:endParaRPr kumimoji="0" lang="ar-IQ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5- احتياجات الصيانة من عمليات المعدات المخطط إحلالها:</a:t>
            </a:r>
            <a:endParaRPr kumimoji="0" lang="ar-IQ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تؤثر المعدات المخطط استبعادها على أعمال وخطط الصيانة لما لذلك من أثر على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الصيانة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ويستلزم ذلك من مدير الصيانة دراسة حالة الماكينات المخطط استبدالها دراسة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دقيقة .</a:t>
            </a:r>
            <a:endParaRPr kumimoji="0" lang="ar-IQ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6- المعدات </a:t>
            </a:r>
            <a:r>
              <a:rPr kumimoji="0" lang="ar-SA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الجديدة :</a:t>
            </a:r>
            <a:r>
              <a:rPr kumimoji="0" lang="ar-SA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endParaRPr kumimoji="0" lang="ar-IQ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إن إضافة معدات جديدة من شأنه أن يزيد من الأعباء الملقاة على عاتق العاملين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بالصيانة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وتبدأ هذه الأعباء غالباً بالتعرف على المعدات الجديدة التى تدخل الإنتاج لأول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مرة .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إذ أن إهمال التعرف على هذه المعدات وتدريب العاملين على طرق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صيانتها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يسبب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متاعباً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ليس فقط فى أقسام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الصيانة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بل أيضاً فى أقسام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الإنتاج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ولذلك فإنه من المفيد أن يشترك أخصائى الصيانة فى عمليات التخطيط لشراء المعدات الجديدة كلما أمكن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ذلك .</a:t>
            </a:r>
            <a:endParaRPr kumimoji="0" lang="ar-S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51520" y="3912730"/>
            <a:ext cx="849694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خطة التنبؤ </a:t>
            </a:r>
            <a:r>
              <a:rPr kumimoji="0" lang="ar-SA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بالإصلاحات 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يساعد فى التنبؤ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بالإصلاحات </a:t>
            </a: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مراجعة البيانات التفصيلية لسجلات تاريخ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الصيانة </a:t>
            </a: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وأهم تلك البيانات ما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يلى 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زمن الإصلاح بسبب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الإخفاق "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Breakdown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" 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زمن الإصلاح بسبب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التفتيش </a:t>
            </a: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والإصلاح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المخطط 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زمن الصيانة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الوقائية 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زمن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العمرات</a:t>
            </a: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زمن الإنتاج لهذه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الفترة 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ويمكن التعبير عن هذه الخطة بيانياً كما فى الشكل التالى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رقم </a:t>
            </a: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(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7/1 ) </a:t>
            </a: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ويمثل مجموع الأزمنة السابقة معياراً أساسياً فى عمليات التخطيط للإصلاحات </a:t>
            </a:r>
            <a:r>
              <a:rPr kumimoji="0" lang="ar-S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التنبؤية .</a:t>
            </a:r>
            <a:endParaRPr kumimoji="0" lang="ar-S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2267744" y="332656"/>
            <a:ext cx="4576762" cy="3413125"/>
            <a:chOff x="1778" y="1990"/>
            <a:chExt cx="7206" cy="5376"/>
          </a:xfrm>
        </p:grpSpPr>
        <p:sp>
          <p:nvSpPr>
            <p:cNvPr id="25603" name="Arc 3"/>
            <p:cNvSpPr>
              <a:spLocks/>
            </p:cNvSpPr>
            <p:nvPr/>
          </p:nvSpPr>
          <p:spPr bwMode="auto">
            <a:xfrm rot="-4193695">
              <a:off x="3729" y="2111"/>
              <a:ext cx="3820" cy="669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630"/>
                <a:gd name="T1" fmla="*/ 0 h 21600"/>
                <a:gd name="T2" fmla="*/ 20630 w 20630"/>
                <a:gd name="T3" fmla="*/ 15200 h 21600"/>
                <a:gd name="T4" fmla="*/ 0 w 206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30" h="21600" fill="none" extrusionOk="0">
                  <a:moveTo>
                    <a:pt x="-1" y="0"/>
                  </a:moveTo>
                  <a:cubicBezTo>
                    <a:pt x="9464" y="0"/>
                    <a:pt x="17825" y="6160"/>
                    <a:pt x="20630" y="15199"/>
                  </a:cubicBezTo>
                </a:path>
                <a:path w="20630" h="21600" stroke="0" extrusionOk="0">
                  <a:moveTo>
                    <a:pt x="-1" y="0"/>
                  </a:moveTo>
                  <a:cubicBezTo>
                    <a:pt x="9464" y="0"/>
                    <a:pt x="17825" y="6160"/>
                    <a:pt x="20630" y="1519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lgDashDot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5604" name="Line 4"/>
            <p:cNvSpPr>
              <a:spLocks noChangeShapeType="1"/>
            </p:cNvSpPr>
            <p:nvPr/>
          </p:nvSpPr>
          <p:spPr bwMode="auto">
            <a:xfrm flipV="1">
              <a:off x="1778" y="1990"/>
              <a:ext cx="0" cy="4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5605" name="Line 5"/>
            <p:cNvSpPr>
              <a:spLocks noChangeShapeType="1"/>
            </p:cNvSpPr>
            <p:nvPr/>
          </p:nvSpPr>
          <p:spPr bwMode="auto">
            <a:xfrm>
              <a:off x="1778" y="6278"/>
              <a:ext cx="63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5606" name="Freeform 6"/>
            <p:cNvSpPr>
              <a:spLocks/>
            </p:cNvSpPr>
            <p:nvPr/>
          </p:nvSpPr>
          <p:spPr bwMode="auto">
            <a:xfrm>
              <a:off x="1778" y="2678"/>
              <a:ext cx="6390" cy="622"/>
            </a:xfrm>
            <a:custGeom>
              <a:avLst/>
              <a:gdLst/>
              <a:ahLst/>
              <a:cxnLst>
                <a:cxn ang="0">
                  <a:pos x="0" y="180"/>
                </a:cxn>
                <a:cxn ang="0">
                  <a:pos x="720" y="0"/>
                </a:cxn>
                <a:cxn ang="0">
                  <a:pos x="2520" y="180"/>
                </a:cxn>
                <a:cxn ang="0">
                  <a:pos x="5760" y="540"/>
                </a:cxn>
                <a:cxn ang="0">
                  <a:pos x="6300" y="540"/>
                </a:cxn>
              </a:cxnLst>
              <a:rect l="0" t="0" r="r" b="b"/>
              <a:pathLst>
                <a:path w="6390" h="600">
                  <a:moveTo>
                    <a:pt x="0" y="180"/>
                  </a:moveTo>
                  <a:cubicBezTo>
                    <a:pt x="150" y="90"/>
                    <a:pt x="300" y="0"/>
                    <a:pt x="720" y="0"/>
                  </a:cubicBezTo>
                  <a:cubicBezTo>
                    <a:pt x="1140" y="0"/>
                    <a:pt x="1680" y="90"/>
                    <a:pt x="2520" y="180"/>
                  </a:cubicBezTo>
                  <a:cubicBezTo>
                    <a:pt x="3360" y="270"/>
                    <a:pt x="5130" y="480"/>
                    <a:pt x="5760" y="540"/>
                  </a:cubicBezTo>
                  <a:cubicBezTo>
                    <a:pt x="6390" y="600"/>
                    <a:pt x="6345" y="570"/>
                    <a:pt x="6300" y="5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auto">
            <a:xfrm>
              <a:off x="1778" y="2884"/>
              <a:ext cx="5940" cy="2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40" y="1620"/>
                </a:cxn>
                <a:cxn ang="0">
                  <a:pos x="5580" y="2160"/>
                </a:cxn>
              </a:cxnLst>
              <a:rect l="0" t="0" r="r" b="b"/>
              <a:pathLst>
                <a:path w="5580" h="2160">
                  <a:moveTo>
                    <a:pt x="0" y="0"/>
                  </a:moveTo>
                  <a:cubicBezTo>
                    <a:pt x="705" y="630"/>
                    <a:pt x="1410" y="1260"/>
                    <a:pt x="2340" y="1620"/>
                  </a:cubicBezTo>
                  <a:cubicBezTo>
                    <a:pt x="3270" y="1980"/>
                    <a:pt x="4425" y="2070"/>
                    <a:pt x="5580" y="216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</p:grpSp>
      <p:sp>
        <p:nvSpPr>
          <p:cNvPr id="11" name="مربع نص 10"/>
          <p:cNvSpPr txBox="1"/>
          <p:nvPr/>
        </p:nvSpPr>
        <p:spPr>
          <a:xfrm>
            <a:off x="1990760" y="3068960"/>
            <a:ext cx="471703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 smtClean="0"/>
              <a:t>1998</a:t>
            </a:r>
            <a:r>
              <a:rPr lang="ar-IQ" sz="1400" dirty="0" smtClean="0"/>
              <a:t>  </a:t>
            </a:r>
            <a:r>
              <a:rPr lang="ar-SA" sz="1400" dirty="0" smtClean="0"/>
              <a:t>1997</a:t>
            </a:r>
            <a:r>
              <a:rPr lang="ar-IQ" sz="1400" dirty="0" smtClean="0"/>
              <a:t>  </a:t>
            </a:r>
            <a:r>
              <a:rPr lang="ar-SA" sz="1400" dirty="0" smtClean="0"/>
              <a:t>1996</a:t>
            </a:r>
            <a:r>
              <a:rPr lang="ar-IQ" sz="1400" dirty="0" smtClean="0"/>
              <a:t>  </a:t>
            </a:r>
            <a:r>
              <a:rPr lang="ar-SA" sz="1400" dirty="0" smtClean="0"/>
              <a:t>1995</a:t>
            </a:r>
            <a:r>
              <a:rPr lang="ar-IQ" sz="1400" dirty="0" smtClean="0"/>
              <a:t>  </a:t>
            </a:r>
            <a:r>
              <a:rPr lang="ar-SA" sz="1400" dirty="0" smtClean="0"/>
              <a:t>1994</a:t>
            </a:r>
            <a:r>
              <a:rPr lang="ar-IQ" sz="1400" dirty="0" smtClean="0"/>
              <a:t>  </a:t>
            </a:r>
            <a:r>
              <a:rPr lang="ar-SA" sz="1400" dirty="0" smtClean="0"/>
              <a:t>1993</a:t>
            </a:r>
            <a:r>
              <a:rPr lang="ar-IQ" sz="1400" dirty="0" smtClean="0"/>
              <a:t>  </a:t>
            </a:r>
            <a:r>
              <a:rPr lang="ar-SA" sz="1400" dirty="0" smtClean="0"/>
              <a:t>1992</a:t>
            </a:r>
            <a:r>
              <a:rPr lang="ar-IQ" sz="1400" dirty="0" smtClean="0"/>
              <a:t>  </a:t>
            </a:r>
            <a:r>
              <a:rPr lang="ar-SA" sz="1400" dirty="0" smtClean="0"/>
              <a:t>1991</a:t>
            </a:r>
            <a:r>
              <a:rPr lang="ar-IQ" sz="1400" dirty="0" smtClean="0"/>
              <a:t>  </a:t>
            </a:r>
            <a:r>
              <a:rPr lang="ar-SA" sz="1400" dirty="0" smtClean="0"/>
              <a:t>1990</a:t>
            </a:r>
            <a:endParaRPr lang="ar-IQ" sz="14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5229592" y="764704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dirty="0" smtClean="0"/>
              <a:t>الاجمالي </a:t>
            </a:r>
            <a:endParaRPr lang="ar-IQ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5292080" y="1340768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dirty="0" smtClean="0"/>
              <a:t>صيانة وقائية </a:t>
            </a:r>
            <a:endParaRPr lang="ar-IQ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5076056" y="2060848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dirty="0" smtClean="0"/>
              <a:t>الاصلاح</a:t>
            </a:r>
            <a:endParaRPr lang="ar-IQ" dirty="0"/>
          </a:p>
        </p:txBody>
      </p:sp>
      <p:cxnSp>
        <p:nvCxnSpPr>
          <p:cNvPr id="16" name="رابط مستقيم 15"/>
          <p:cNvCxnSpPr/>
          <p:nvPr/>
        </p:nvCxnSpPr>
        <p:spPr>
          <a:xfrm flipV="1">
            <a:off x="4139952" y="476672"/>
            <a:ext cx="0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flipV="1">
            <a:off x="4572000" y="476672"/>
            <a:ext cx="0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flipV="1">
            <a:off x="5004048" y="476672"/>
            <a:ext cx="0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flipV="1">
            <a:off x="5436096" y="476672"/>
            <a:ext cx="0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flipV="1">
            <a:off x="3707904" y="476672"/>
            <a:ext cx="0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 flipV="1">
            <a:off x="2699792" y="476672"/>
            <a:ext cx="0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flipV="1">
            <a:off x="3203848" y="476672"/>
            <a:ext cx="0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مستطيل 22"/>
          <p:cNvSpPr/>
          <p:nvPr/>
        </p:nvSpPr>
        <p:spPr>
          <a:xfrm>
            <a:off x="3563888" y="3429000"/>
            <a:ext cx="1834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 smtClean="0"/>
              <a:t>أزمنة الصيانة المتوقعة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5569064" y="131872"/>
            <a:ext cx="3456384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23528" y="256580"/>
            <a:ext cx="86409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ثالثاً </a:t>
            </a: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: التخطيط قصير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الأجل :</a:t>
            </a:r>
            <a:endParaRPr kumimoji="0" lang="ar-IQ" sz="2400" b="1" i="0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بعض أعمال الصيانة لا يمكن التخطيط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لها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ولكن هذه الأعمال تمثل فى غالب الأمر نسبة محدودة من عدد الساعات المتاحة لأعمال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الصيانة .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وتؤثر هذه الأعمال على الخطط قصيرة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المدى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من حيث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الدقــــة .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ولذلك فإن هذا النوع من الخطط لابد أن تكون له خاصـــــــــية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المرونة .</a:t>
            </a:r>
            <a:endParaRPr kumimoji="0" lang="ar-S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79512" y="2647940"/>
            <a:ext cx="889248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6388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وهناك أسس عامة يجب أخذها فى الاعتبار عند تخطيط أعمال الصيانة فى المدى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القصير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حيث تشتمل على العمليات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الآتية 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استلام طلب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التشغيل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تعريف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العمل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تحليل العمل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بالتفصيل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تحديد احتياجات العدد وقطع الغيار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والمواد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تقدير الوقت اللازم لإتمام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العمل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ترتيب العمليات فى أحسن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تسلسل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تحديد وقت إتمام كل عملية بالنسبة للعمليات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الأخرى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تحديد مسئولية إتمام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العمل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مراجعة الأوقات المجدولة واتخاذ القرارات المناسبة لتلاشى أى مؤثرات تؤدى إلى تعطيل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العمل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63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ونظراً لأهمية الجدولة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الزمنية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سوف يتم عرضها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بالتفصيل .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أما الخطوات الأخرى فيمكن فهمها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بسهولة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وذلك بالرجوع إلى إحدى مراجع تخطيط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الإنتاج .</a:t>
            </a:r>
            <a:endParaRPr kumimoji="0" lang="ar-S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67544" y="404664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800" dirty="0" smtClean="0"/>
              <a:t>يهدف تخطيط وجدولة أعمال الصيانة إلى الاستفادة القصوى من الإمكانيات المتاحة من معدات وماكينات وساعات </a:t>
            </a:r>
            <a:r>
              <a:rPr lang="ar-SA" sz="2800" dirty="0" err="1" smtClean="0"/>
              <a:t>عمل </a:t>
            </a:r>
            <a:r>
              <a:rPr lang="ar-SA" sz="2800" dirty="0" smtClean="0"/>
              <a:t>، وذلك عن طريق تخفيض الأعطال والمحافظة على مستوى من الأداء العالى للمعدات </a:t>
            </a:r>
            <a:r>
              <a:rPr lang="ar-SA" sz="2800" dirty="0" err="1" smtClean="0"/>
              <a:t>والماكينات </a:t>
            </a:r>
            <a:r>
              <a:rPr lang="ar-SA" sz="2800" dirty="0" smtClean="0"/>
              <a:t>، والذى يسمح لها بالقيام بوظائفها الإنتاجية </a:t>
            </a:r>
            <a:r>
              <a:rPr lang="ar-SA" sz="2800" dirty="0" err="1" smtClean="0"/>
              <a:t>والتشغيلية .</a:t>
            </a:r>
            <a:r>
              <a:rPr lang="ar-SA" sz="2800" dirty="0" smtClean="0"/>
              <a:t> ولذلك تقوم أقسام التشغيل والخدمات للصيانة بأداء مهامها بعدة </a:t>
            </a:r>
            <a:r>
              <a:rPr lang="ar-SA" sz="2800" dirty="0" err="1" smtClean="0"/>
              <a:t>أساليب </a:t>
            </a:r>
            <a:r>
              <a:rPr lang="ar-SA" sz="2800" dirty="0" smtClean="0"/>
              <a:t>، منها ما هو </a:t>
            </a:r>
            <a:r>
              <a:rPr lang="ar-SA" sz="2800" dirty="0" err="1" smtClean="0"/>
              <a:t>مخطط </a:t>
            </a:r>
            <a:r>
              <a:rPr lang="ar-SA" sz="2800" dirty="0" smtClean="0"/>
              <a:t>، ومنها ما هو غير </a:t>
            </a:r>
            <a:r>
              <a:rPr lang="ar-SA" sz="2800" dirty="0" err="1" smtClean="0"/>
              <a:t>مخطط .</a:t>
            </a:r>
            <a:r>
              <a:rPr lang="ar-SA" sz="2800" dirty="0" smtClean="0"/>
              <a:t> وبغض النظر عن أسلوب طلب هذه </a:t>
            </a:r>
            <a:r>
              <a:rPr lang="ar-SA" sz="2800" dirty="0" err="1" smtClean="0"/>
              <a:t>الخدمة </a:t>
            </a:r>
            <a:r>
              <a:rPr lang="ar-SA" sz="2800" dirty="0" smtClean="0"/>
              <a:t>( أوامر </a:t>
            </a:r>
            <a:r>
              <a:rPr lang="ar-SA" sz="2800" dirty="0" err="1" smtClean="0"/>
              <a:t>التشغيل </a:t>
            </a:r>
            <a:r>
              <a:rPr lang="ar-SA" sz="2800" dirty="0" smtClean="0"/>
              <a:t>) من أقسام </a:t>
            </a:r>
            <a:r>
              <a:rPr lang="ar-SA" sz="2800" dirty="0" err="1" smtClean="0"/>
              <a:t>الصيانة </a:t>
            </a:r>
            <a:r>
              <a:rPr lang="ar-SA" sz="2800" dirty="0" smtClean="0"/>
              <a:t>، فإن أعمال الصيانة تحتاج إلى وضع نظام لتخطيط أعمالها</a:t>
            </a:r>
            <a:r>
              <a:rPr lang="en-US" sz="2800" dirty="0" smtClean="0"/>
              <a:t>.</a:t>
            </a:r>
            <a:r>
              <a:rPr lang="ar-SA" sz="2800" dirty="0" smtClean="0"/>
              <a:t> </a:t>
            </a:r>
            <a:endParaRPr lang="ar-IQ" sz="2800" dirty="0"/>
          </a:p>
        </p:txBody>
      </p:sp>
      <p:pic>
        <p:nvPicPr>
          <p:cNvPr id="1026" name="Picture 2" descr="http://www.canada.com/cms/binary/6764646.jpg?size=620x400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365104"/>
            <a:ext cx="3863988" cy="2492896"/>
          </a:xfrm>
          <a:prstGeom prst="rect">
            <a:avLst/>
          </a:prstGeom>
          <a:noFill/>
        </p:spPr>
      </p:pic>
      <p:pic>
        <p:nvPicPr>
          <p:cNvPr id="1030" name="Picture 6" descr="http://sebastien-han.fr/images/openstack-mainten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4084" y="4401801"/>
            <a:ext cx="2029916" cy="2456199"/>
          </a:xfrm>
          <a:prstGeom prst="rect">
            <a:avLst/>
          </a:prstGeom>
          <a:noFill/>
        </p:spPr>
      </p:pic>
      <p:pic>
        <p:nvPicPr>
          <p:cNvPr id="9" name="Picture 8" descr="http://www.taiwandns.com/wp-content/uploads/2013/08/iStock_000008018163Small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113"/>
          <a:stretch>
            <a:fillRect/>
          </a:stretch>
        </p:blipFill>
        <p:spPr bwMode="auto">
          <a:xfrm>
            <a:off x="323528" y="4725144"/>
            <a:ext cx="2502899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0" y="332656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 smtClean="0"/>
              <a:t>ويؤثر فى هذا التخطيط مجموعة من العوامل مثل</a:t>
            </a:r>
            <a:r>
              <a:rPr lang="ar-IQ" sz="2400" dirty="0" smtClean="0"/>
              <a:t> </a:t>
            </a:r>
            <a:r>
              <a:rPr lang="ar-IQ" sz="2400" dirty="0" err="1" smtClean="0"/>
              <a:t>:</a:t>
            </a:r>
            <a:endParaRPr lang="en-US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ar-SA" sz="2400" dirty="0" smtClean="0"/>
              <a:t>أولوية تنفيذ أوامر التشغيل </a:t>
            </a:r>
            <a:r>
              <a:rPr lang="ar-IQ" sz="2400" dirty="0" err="1" smtClean="0"/>
              <a:t>.</a:t>
            </a:r>
            <a:endParaRPr lang="ar-IQ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ar-SA" sz="2400" dirty="0" smtClean="0"/>
              <a:t>توافر الموارد والأجزاء اللازمة للصيانة </a:t>
            </a:r>
            <a:r>
              <a:rPr lang="ar-IQ" sz="2400" dirty="0" err="1" smtClean="0"/>
              <a:t>.</a:t>
            </a:r>
            <a:endParaRPr lang="ar-IQ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ar-IQ" sz="2400" dirty="0" smtClean="0"/>
              <a:t>ت</a:t>
            </a:r>
            <a:r>
              <a:rPr lang="ar-SA" sz="2400" dirty="0" smtClean="0"/>
              <a:t>وافر المعدات والماكينات والقوى العاملة </a:t>
            </a:r>
            <a:r>
              <a:rPr lang="ar-IQ" sz="2400" dirty="0" err="1" smtClean="0"/>
              <a:t>.</a:t>
            </a:r>
            <a:endParaRPr lang="ar-IQ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ar-SA" sz="2400" dirty="0" smtClean="0"/>
              <a:t> وذلك بالإضافة إلى مواقع تنفيذ </a:t>
            </a:r>
            <a:r>
              <a:rPr lang="ar-SA" sz="2400" dirty="0" err="1" smtClean="0"/>
              <a:t>الصيانة .</a:t>
            </a:r>
            <a:r>
              <a:rPr lang="ar-SA" sz="2400" dirty="0" smtClean="0"/>
              <a:t> </a:t>
            </a:r>
            <a:endParaRPr lang="ar-IQ" sz="2400" dirty="0" smtClean="0"/>
          </a:p>
          <a:p>
            <a:endParaRPr lang="ar-IQ" sz="800" dirty="0" smtClean="0"/>
          </a:p>
          <a:p>
            <a:pPr algn="just"/>
            <a:r>
              <a:rPr lang="ar-IQ" sz="2400" dirty="0" smtClean="0"/>
              <a:t>    </a:t>
            </a:r>
            <a:r>
              <a:rPr lang="ar-SA" sz="2400" dirty="0" smtClean="0"/>
              <a:t>ويجب أن يتوافر لدى المسئولين عن أعمال التخطيط </a:t>
            </a:r>
            <a:r>
              <a:rPr lang="ar-SA" sz="2400" dirty="0" err="1" smtClean="0"/>
              <a:t>للصيانة </a:t>
            </a:r>
            <a:r>
              <a:rPr lang="ar-SA" sz="2400" dirty="0" smtClean="0"/>
              <a:t>، المعرفة التامة </a:t>
            </a:r>
            <a:r>
              <a:rPr lang="ar-IQ" sz="2400" dirty="0" smtClean="0"/>
              <a:t>و </a:t>
            </a:r>
            <a:r>
              <a:rPr lang="ar-SA" sz="2400" dirty="0" smtClean="0"/>
              <a:t>الإمكانيات المتاحة فى الأقسام </a:t>
            </a:r>
            <a:r>
              <a:rPr lang="ar-SA" sz="2400" dirty="0" err="1" smtClean="0"/>
              <a:t>المختلفة </a:t>
            </a:r>
            <a:r>
              <a:rPr lang="ar-SA" sz="2400" dirty="0" smtClean="0"/>
              <a:t>، لما فى ذلك من تأثير على وضع خطة صيانة قابلة </a:t>
            </a:r>
            <a:r>
              <a:rPr lang="ar-SA" sz="2400" dirty="0" err="1" smtClean="0"/>
              <a:t>للتنفيذ .</a:t>
            </a:r>
            <a:r>
              <a:rPr lang="ar-SA" sz="2400" dirty="0" smtClean="0"/>
              <a:t> ويبدأ عمل المخطط عند استلام أمر </a:t>
            </a:r>
            <a:r>
              <a:rPr lang="ar-SA" sz="2400" dirty="0" err="1" smtClean="0"/>
              <a:t>التشغيل </a:t>
            </a:r>
            <a:r>
              <a:rPr lang="ar-SA" sz="2400" dirty="0" smtClean="0"/>
              <a:t>، وذلك بتحديد طرق العمل التى يحتاجها أمر التشغيل والاحتياجات الأخرى لعملية </a:t>
            </a:r>
            <a:r>
              <a:rPr lang="ar-SA" sz="2400" dirty="0" err="1" smtClean="0"/>
              <a:t>الصيانة </a:t>
            </a:r>
            <a:r>
              <a:rPr lang="ar-SA" sz="2400" dirty="0" smtClean="0"/>
              <a:t>، مثل </a:t>
            </a:r>
            <a:r>
              <a:rPr lang="ar-SA" sz="2400" dirty="0" err="1" smtClean="0"/>
              <a:t>العمال </a:t>
            </a:r>
            <a:r>
              <a:rPr lang="ar-SA" sz="2400" dirty="0" smtClean="0"/>
              <a:t>، والمواد </a:t>
            </a:r>
            <a:r>
              <a:rPr lang="ar-SA" sz="2400" dirty="0" err="1" smtClean="0"/>
              <a:t>الخام </a:t>
            </a:r>
            <a:r>
              <a:rPr lang="ar-SA" sz="2400" dirty="0" smtClean="0"/>
              <a:t>، </a:t>
            </a:r>
            <a:r>
              <a:rPr lang="ar-SA" sz="2400" dirty="0" err="1" smtClean="0"/>
              <a:t>والمعدات ...</a:t>
            </a:r>
            <a:r>
              <a:rPr lang="ar-SA" sz="2400" dirty="0" smtClean="0"/>
              <a:t> الخ</a:t>
            </a:r>
            <a:r>
              <a:rPr lang="ar-IQ" sz="2400" dirty="0" smtClean="0"/>
              <a:t> </a:t>
            </a:r>
            <a:r>
              <a:rPr lang="ar-SA" sz="2400" dirty="0" smtClean="0"/>
              <a:t>، وأخيراً تحديد الوقت اللازم </a:t>
            </a:r>
            <a:r>
              <a:rPr lang="ar-SA" sz="2400" dirty="0" err="1" smtClean="0"/>
              <a:t>للتنفيذ .</a:t>
            </a:r>
            <a:r>
              <a:rPr lang="ar-SA" sz="2400" dirty="0" smtClean="0"/>
              <a:t> </a:t>
            </a:r>
            <a:endParaRPr lang="ar-IQ" sz="2400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79512" y="5301208"/>
            <a:ext cx="8820472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98638" marR="0" lvl="0" indent="-1798638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وتعنى الجدولة الزمنية </a:t>
            </a:r>
            <a:r>
              <a:rPr kumimoji="0" lang="ar-IQ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:</a:t>
            </a:r>
            <a:r>
              <a:rPr kumimoji="0" lang="ar-IQ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وضع التسلسل المنطقى لإنجاز أوامر التشغيل خلال فترة زمنية </a:t>
            </a:r>
            <a:r>
              <a:rPr kumimoji="0" lang="ar-S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معينة </a:t>
            </a: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ويجب أن يؤخذ فى الاعتبار عند وضع الأولوية فى أوامر </a:t>
            </a:r>
            <a:r>
              <a:rPr kumimoji="0" lang="ar-S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التشغيل </a:t>
            </a: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مدى توافر الماكينات والمع</a:t>
            </a:r>
            <a:r>
              <a:rPr kumimoji="0" lang="ar-IQ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ـــــ</a:t>
            </a:r>
            <a:r>
              <a:rPr kumimoji="0" lang="ar-S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دات</a:t>
            </a: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، وكذلك المواد </a:t>
            </a:r>
            <a:r>
              <a:rPr kumimoji="0" lang="ar-S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الخام </a:t>
            </a: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والقوى العاملة </a:t>
            </a:r>
            <a:r>
              <a:rPr kumimoji="0" lang="ar-S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اللازمة </a:t>
            </a: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وذلك مع أهمية مراعاة استخدام الأسلوب العلمى فى مراقبة المخزون من هذه </a:t>
            </a:r>
            <a:r>
              <a:rPr kumimoji="0" lang="ar-S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المستلزمات .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8" name="Picture 4" descr="http://t1.gstatic.com/images?q=tbn:ANd9GcRV5ZykvZJWzX76mPVYoNBBoFull2iGlY7zKT2h1J1dg0pg2pfEG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3600400" cy="2395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مجموعة 77"/>
          <p:cNvGrpSpPr/>
          <p:nvPr/>
        </p:nvGrpSpPr>
        <p:grpSpPr>
          <a:xfrm>
            <a:off x="395536" y="548680"/>
            <a:ext cx="8099568" cy="5760640"/>
            <a:chOff x="812344" y="908720"/>
            <a:chExt cx="8099568" cy="5760640"/>
          </a:xfrm>
        </p:grpSpPr>
        <p:sp>
          <p:nvSpPr>
            <p:cNvPr id="5" name="مستطيل 4"/>
            <p:cNvSpPr/>
            <p:nvPr/>
          </p:nvSpPr>
          <p:spPr>
            <a:xfrm>
              <a:off x="1043608" y="908720"/>
              <a:ext cx="2232248" cy="11521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IQ" b="1" dirty="0" smtClean="0"/>
                <a:t>البلاغ عن عطل من المستخدم </a:t>
              </a:r>
              <a:r>
                <a:rPr lang="ar-IQ" b="1" dirty="0" err="1" smtClean="0"/>
                <a:t>للماكنة</a:t>
              </a:r>
              <a:r>
                <a:rPr lang="ar-IQ" b="1" dirty="0" smtClean="0"/>
                <a:t> </a:t>
              </a:r>
              <a:r>
                <a:rPr lang="ar-IQ" b="1" dirty="0" err="1" smtClean="0"/>
                <a:t>رقم </a:t>
              </a:r>
              <a:r>
                <a:rPr lang="ar-IQ" b="1" dirty="0" smtClean="0"/>
                <a:t>(1</a:t>
              </a:r>
              <a:r>
                <a:rPr lang="ar-IQ" b="1" dirty="0" err="1" smtClean="0"/>
                <a:t>)</a:t>
              </a:r>
              <a:endParaRPr lang="ar-IQ" b="1" dirty="0"/>
            </a:p>
          </p:txBody>
        </p:sp>
        <p:cxnSp>
          <p:nvCxnSpPr>
            <p:cNvPr id="19" name="رابط مستقيم 18"/>
            <p:cNvCxnSpPr/>
            <p:nvPr/>
          </p:nvCxnSpPr>
          <p:spPr>
            <a:xfrm>
              <a:off x="2159732" y="2060848"/>
              <a:ext cx="0" cy="720080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مستطيل مستدير الزوايا 20"/>
            <p:cNvSpPr/>
            <p:nvPr/>
          </p:nvSpPr>
          <p:spPr>
            <a:xfrm>
              <a:off x="1146096" y="2754640"/>
              <a:ext cx="2016224" cy="50405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IQ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وحدة استقبال البلاغات </a:t>
              </a:r>
              <a:endParaRPr lang="ar-IQ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3" name="رابط كسهم مستقيم 22"/>
            <p:cNvCxnSpPr/>
            <p:nvPr/>
          </p:nvCxnSpPr>
          <p:spPr>
            <a:xfrm>
              <a:off x="1547664" y="3284984"/>
              <a:ext cx="0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مستطيل مستدير الزوايا 23"/>
            <p:cNvSpPr/>
            <p:nvPr/>
          </p:nvSpPr>
          <p:spPr>
            <a:xfrm>
              <a:off x="812344" y="3819520"/>
              <a:ext cx="1512168" cy="50405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IQ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اصدار امر عمل </a:t>
              </a:r>
              <a:endParaRPr lang="ar-IQ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6" name="رابط كسهم مستقيم 25"/>
            <p:cNvCxnSpPr>
              <a:stCxn id="24" idx="3"/>
            </p:cNvCxnSpPr>
            <p:nvPr/>
          </p:nvCxnSpPr>
          <p:spPr>
            <a:xfrm>
              <a:off x="2324512" y="4071548"/>
              <a:ext cx="375280" cy="55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مستطيل 26"/>
            <p:cNvSpPr/>
            <p:nvPr/>
          </p:nvSpPr>
          <p:spPr>
            <a:xfrm>
              <a:off x="2741320" y="3573016"/>
              <a:ext cx="1584176" cy="10081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IQ" b="1" dirty="0" smtClean="0"/>
                <a:t>وحدة استلام و تمرير امر العمل </a:t>
              </a:r>
              <a:endParaRPr lang="ar-IQ" b="1" dirty="0"/>
            </a:p>
          </p:txBody>
        </p:sp>
        <p:cxnSp>
          <p:nvCxnSpPr>
            <p:cNvPr id="28" name="رابط كسهم مستقيم 27"/>
            <p:cNvCxnSpPr/>
            <p:nvPr/>
          </p:nvCxnSpPr>
          <p:spPr>
            <a:xfrm>
              <a:off x="4355976" y="4149080"/>
              <a:ext cx="375280" cy="55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مستطيل 28"/>
            <p:cNvSpPr/>
            <p:nvPr/>
          </p:nvSpPr>
          <p:spPr>
            <a:xfrm>
              <a:off x="4668718" y="3573016"/>
              <a:ext cx="1584176" cy="100811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IQ" b="1" dirty="0" smtClean="0"/>
                <a:t>تكليف فريق الصيانة المختص</a:t>
              </a:r>
              <a:endParaRPr lang="ar-IQ" b="1" dirty="0"/>
            </a:p>
          </p:txBody>
        </p:sp>
        <p:cxnSp>
          <p:nvCxnSpPr>
            <p:cNvPr id="30" name="رابط كسهم مستقيم 29"/>
            <p:cNvCxnSpPr/>
            <p:nvPr/>
          </p:nvCxnSpPr>
          <p:spPr>
            <a:xfrm>
              <a:off x="6300192" y="4149080"/>
              <a:ext cx="375280" cy="55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معين 30"/>
            <p:cNvSpPr/>
            <p:nvPr/>
          </p:nvSpPr>
          <p:spPr>
            <a:xfrm>
              <a:off x="6691764" y="3485242"/>
              <a:ext cx="1440160" cy="1296144"/>
            </a:xfrm>
            <a:prstGeom prst="diamond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IQ" sz="1600" b="1" dirty="0" smtClean="0"/>
                <a:t>تم الاصلاح</a:t>
              </a:r>
              <a:endParaRPr lang="ar-IQ" sz="1600" b="1" dirty="0"/>
            </a:p>
          </p:txBody>
        </p:sp>
        <p:cxnSp>
          <p:nvCxnSpPr>
            <p:cNvPr id="37" name="رابط مستقيم 36"/>
            <p:cNvCxnSpPr/>
            <p:nvPr/>
          </p:nvCxnSpPr>
          <p:spPr>
            <a:xfrm>
              <a:off x="7411844" y="4740910"/>
              <a:ext cx="0" cy="50405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رابط مستقيم 40"/>
            <p:cNvCxnSpPr/>
            <p:nvPr/>
          </p:nvCxnSpPr>
          <p:spPr>
            <a:xfrm flipH="1">
              <a:off x="2580486" y="5244966"/>
              <a:ext cx="4824536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رابط كسهم مستقيم 42"/>
            <p:cNvCxnSpPr/>
            <p:nvPr/>
          </p:nvCxnSpPr>
          <p:spPr>
            <a:xfrm>
              <a:off x="2571542" y="5244966"/>
              <a:ext cx="0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4" name="مستطيل مستدير الزوايا 43"/>
            <p:cNvSpPr/>
            <p:nvPr/>
          </p:nvSpPr>
          <p:spPr>
            <a:xfrm>
              <a:off x="1547664" y="5661248"/>
              <a:ext cx="2016224" cy="64807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IQ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الاستعانة بخبرات تخصصية </a:t>
              </a:r>
              <a:endParaRPr lang="ar-IQ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" name="مربع نص 44"/>
            <p:cNvSpPr txBox="1"/>
            <p:nvPr/>
          </p:nvSpPr>
          <p:spPr>
            <a:xfrm>
              <a:off x="6752706" y="4938698"/>
              <a:ext cx="5040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dirty="0" smtClean="0"/>
                <a:t>كلا</a:t>
              </a:r>
              <a:endParaRPr lang="ar-IQ" dirty="0"/>
            </a:p>
          </p:txBody>
        </p:sp>
        <p:cxnSp>
          <p:nvCxnSpPr>
            <p:cNvPr id="49" name="رابط مستقيم 48"/>
            <p:cNvCxnSpPr/>
            <p:nvPr/>
          </p:nvCxnSpPr>
          <p:spPr>
            <a:xfrm>
              <a:off x="8140868" y="4133314"/>
              <a:ext cx="544532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رابط مستقيم 51"/>
            <p:cNvCxnSpPr/>
            <p:nvPr/>
          </p:nvCxnSpPr>
          <p:spPr>
            <a:xfrm flipV="1">
              <a:off x="8701166" y="2549138"/>
              <a:ext cx="0" cy="158417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رابط كسهم مستقيم 53"/>
            <p:cNvCxnSpPr/>
            <p:nvPr/>
          </p:nvCxnSpPr>
          <p:spPr>
            <a:xfrm flipH="1">
              <a:off x="5764604" y="2564904"/>
              <a:ext cx="29523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5" name="رابط كسهم مستقيم 54"/>
            <p:cNvCxnSpPr/>
            <p:nvPr/>
          </p:nvCxnSpPr>
          <p:spPr>
            <a:xfrm>
              <a:off x="3588598" y="6037054"/>
              <a:ext cx="375280" cy="55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معين 55"/>
            <p:cNvSpPr/>
            <p:nvPr/>
          </p:nvSpPr>
          <p:spPr>
            <a:xfrm>
              <a:off x="3980170" y="5373216"/>
              <a:ext cx="1440160" cy="1296144"/>
            </a:xfrm>
            <a:prstGeom prst="diamond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IQ" sz="1600" b="1" dirty="0" smtClean="0"/>
                <a:t>تم الاصلاح</a:t>
              </a:r>
              <a:endParaRPr lang="ar-IQ" sz="1600" b="1" dirty="0"/>
            </a:p>
          </p:txBody>
        </p:sp>
        <p:sp>
          <p:nvSpPr>
            <p:cNvPr id="58" name="مربع نص 57"/>
            <p:cNvSpPr txBox="1"/>
            <p:nvPr/>
          </p:nvSpPr>
          <p:spPr>
            <a:xfrm>
              <a:off x="8172400" y="3717032"/>
              <a:ext cx="5040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dirty="0" smtClean="0"/>
                <a:t>نعم</a:t>
              </a:r>
              <a:endParaRPr lang="ar-IQ" dirty="0"/>
            </a:p>
          </p:txBody>
        </p:sp>
        <p:cxnSp>
          <p:nvCxnSpPr>
            <p:cNvPr id="59" name="رابط مستقيم 58"/>
            <p:cNvCxnSpPr>
              <a:endCxn id="60" idx="1"/>
            </p:cNvCxnSpPr>
            <p:nvPr/>
          </p:nvCxnSpPr>
          <p:spPr>
            <a:xfrm flipV="1">
              <a:off x="5429274" y="6015764"/>
              <a:ext cx="659086" cy="5524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مستطيل مستدير الزوايا 59"/>
            <p:cNvSpPr/>
            <p:nvPr/>
          </p:nvSpPr>
          <p:spPr>
            <a:xfrm>
              <a:off x="6088360" y="5763736"/>
              <a:ext cx="1512168" cy="50405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IQ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انهاء امر العمل</a:t>
              </a:r>
              <a:endParaRPr lang="ar-IQ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62" name="رابط مستقيم 61"/>
            <p:cNvCxnSpPr/>
            <p:nvPr/>
          </p:nvCxnSpPr>
          <p:spPr>
            <a:xfrm>
              <a:off x="8892480" y="1515264"/>
              <a:ext cx="0" cy="4464496"/>
            </a:xfrm>
            <a:prstGeom prst="line">
              <a:avLst/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رابط مستقيم 62"/>
            <p:cNvCxnSpPr/>
            <p:nvPr/>
          </p:nvCxnSpPr>
          <p:spPr>
            <a:xfrm>
              <a:off x="7615768" y="6021288"/>
              <a:ext cx="1296144" cy="0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رابط مستقيم 65"/>
            <p:cNvCxnSpPr>
              <a:endCxn id="5" idx="3"/>
            </p:cNvCxnSpPr>
            <p:nvPr/>
          </p:nvCxnSpPr>
          <p:spPr>
            <a:xfrm flipH="1">
              <a:off x="3275856" y="1484784"/>
              <a:ext cx="5616624" cy="0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مستطيل مستدير الزوايا 66"/>
            <p:cNvSpPr/>
            <p:nvPr/>
          </p:nvSpPr>
          <p:spPr>
            <a:xfrm>
              <a:off x="4283968" y="2287920"/>
              <a:ext cx="1512168" cy="50405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IQ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انهاء امر العمل</a:t>
              </a:r>
              <a:endParaRPr lang="ar-IQ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74" name="رابط مستقيم 73"/>
            <p:cNvCxnSpPr/>
            <p:nvPr/>
          </p:nvCxnSpPr>
          <p:spPr>
            <a:xfrm flipV="1">
              <a:off x="5076056" y="1511072"/>
              <a:ext cx="0" cy="792088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-107571" y="116632"/>
            <a:ext cx="9272410" cy="225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6388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تتعدد أنواع تخطيط وجدولة أعمال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الصيانة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، وفقاً لطول الفترة الزمنية المراد التخطيط والجدولة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لها .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ويمكن </a:t>
            </a:r>
            <a:endParaRPr kumimoji="0" lang="ar-IQ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ea typeface="Times New Roman" pitchFamily="18" charset="0"/>
              <a:cs typeface="Simplified Arabic" pitchFamily="18" charset="-78"/>
            </a:endParaRPr>
          </a:p>
          <a:p>
            <a:pPr marL="0" marR="0" lvl="0" indent="306388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تقسيم أنواع التخطيط والجدولة الزمنية إلى الأنواع الثلاثة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الآتية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، وهى الأكثر شيوعاً فى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التطبيق :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</a:t>
            </a:r>
            <a:endParaRPr kumimoji="0" lang="ar-IQ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ea typeface="Times New Roman" pitchFamily="18" charset="0"/>
              <a:cs typeface="Simplified Arabic" pitchFamily="18" charset="-78"/>
            </a:endParaRPr>
          </a:p>
          <a:p>
            <a:pPr marL="0" marR="0" lvl="0" indent="306388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306388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أولاً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– التخطيط والجدولة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المتطورة .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306388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ثانياً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– التخطيط والجدولة طويلة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الأجل .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306388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ثالثاً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– التخطيط والجدولة قصيرة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الأجل .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7416" name="AutoShape 8" descr="data:image/jpeg;base64,/9j/4AAQSkZJRgABAQAAAQABAAD/2wCEAAkGBhQSEBUUEhQWFBQVFRYYGBgUFhgXFxcXFBgXFxcUFBUYGyYeFxkjGhUXHy8gIycpLCwsFh8xNTAqNSYrLCkBCQoKDgwOGg8PGiklHyQsLCksLCksLCwpKSksLCwsLCkpKSkpLCwsKSwsLCwsLCwsLCwpKSksLCwsLCwpKSwsLP/AABEIANgA2AMBIgACEQEDEQH/xAAcAAABBAMBAAAAAAAAAAAAAAAAAwQFBgIHCAH/xABLEAABAgQDBAcEBgcECgMBAAABAgMABBEhEjFBBQZRYQcTIjJxgZGhscHwFCNCUmLRCDNygpLh8VOistMVFzVDY3SEs8LENMPSg//EABoBAAIDAQEAAAAAAAAAAAAAAAAEAgMFAQb/xAAwEQACAQMDAgMGBwEBAAAAAAAAAQIDBBESITFBURNhcQUUMjOBsSJCkaHB0fBSI//aAAwDAQACEQMRAD8A3TBBBAdCCCCAAggggAIIIoe9fTFJyZKGyZp4WwtEYEngt24HgkKMSjFyeIo4XyIrbG9UpKf/ACZhpo2OFShjocjgFVUtnSOft4OlnaE1Udb9HbOSJeqOGblSs5cRmfCKiywpxXYSVqrcgVueJ4+Jh+Hs+XNR4/dlbqI37P8ATxIING0vvc0oCR6uKB9BFdmv0hVkHq5JKToXHyq3NKWx/ijWCNhukXwo5E1PoIkdn7sIV33F/uAJ99awzGzoru/2K3WS6lsPT7Pf2Er6Pf5sef6/p7+wlfR7/Nit7X3RQ2kqbKjQVIKs06mwGUQTskmlq+pimqrelLTKD/UnBuaymbCT0/T2rEqRyDw/+wxKSv6QqrdbJA8S2/T0Qps/4o02UU1MeVPH1EVqVpLo19SWJnROzenTZ7ho51zBrT6xvEPHE2VUHjFy2RvFLTQrLvtvWrRCwVAVpVSO8m/ECORQ4dR6Rmy/hUFJJSpJBBSSFAjIpULg8Il7rSqfKn+pzU1yjsiCOcN3OmGflSkLWJpoUBS93qW7rveBoNcWeRjbu6fStJTxCAosPGg6p6gJJ0bX3V+FjyhWrbVKXxImpJlyggghckEEEEABBBBAAQQQQAEEEEABBBBAARFbybzy8gz10yvAmtAAKqWr7qE/aPu1iK396QWdmNdr6x9YPVtA3OmNZ+ygHXWhA1pzpt7b787MF6YUVuKsAK0SNG20/ZSOAzNzckw3b20qry9l3ISlgsm+3SrMz5U2gmXljUdWk9pYNR9csXNQbpHZ8c4qMjs5bpo2Lak2T66nkIldmbugjE95IGQ/aI11oIlmgAaUoBTL3eHhGzThGCxTWPuxSdUipfYSUGq+2da2T/D+cTzIGEpAoBkALeAGVIRfTeuUKS5ooeOUTSQvKTfI1dzp4/PKM9nuUMe7STRRHOG0s5cHKOdThOl3sgn7KsKv2ScJ98U+elS06ps6G3MHIxaJhf1blNUBXu/KGG8spjQHBdSAK8Sk090K3tHXDUuUXW89M8dypTLdIbERJOJxCGK0xhZNJiUEBj2JJ44OGINMjCgcBzEYUjJCYbo3k6ez3XmQcEzY25HTDMSZDcyVTMvXNRq82K5oWT2xfuq4WIje2xNuMzbKXpdYcbVqMwdUqGaVDUGOR+qIyuOGvlEzulva/s9/rpdVjQONmuBxI+ysaEaKFx6gsToU7haqPPb+iOpx2Z1dBEDufvmxtGX61k4VJoHG1EY21HRXEHRWR9QJ6MxrGzLQgggjgBBBBAAQQQQAEVXpB39b2ZL4qBb66hpuuZ1Wulwga8chxErvPvI1Iyq5h49lOQGa1nuoTzJ9LnSOX94d4Hp2YU++cTizQAZIT9lCBokepzMN2tv40t+FyQlLAltLaT00+p11SnXnFXPHgAPsgDICwAia2VsoNCp7S9SNBwT+esJbO2X1SQo95Qv+G9MIiSbF6RuJJrC46IQq1G9kLN/PwhNSb+/+kKtUryHGPHrR0pAot4evK0YJjJCwM8o8SoA6fN46BhtjMHiAfgYj2sxD3a6wW0GuRI+MRzasorzhnVwTT7n1J/Zw+uUZpcGMg5UAI8qGG61VaSMz1iB5V/lHiJi5ORrakTfYjggJ6U6l1SDlmn9k5QwmWtYs22ZXrWqi627jmNRECO0mPPXNLwptdOTVpT1x9CNwR6Ew5UzGBRC5YIlMCBeMyI9bTAAugRg8x9oW+MLNpiQ2NJhyaYbOS3mknwK019lYsp1HTknEGsm5tytmq2fsxSAj676MuadxVs7hCmmiAQaBCQkj23iz7l74tbSlg812VCzjZNVNrpUpPEahWo4XAg5XaBVtB9C7tTGJpFOJGGqhwoAI0dufva7s6ZS80apsl1utnG63TT7wzSdDyqIZjRlX1SXPJDOnY6rjBpyteSiPSG2yNrNTTCH2FYm3E4knLxBGhBqCNCIVlQauVH2zTmCE398JkxeCCCAAggiidMO9f0OQKEGj0zibRTMIp9aseCSBXQrESjFyaSOPY1V0q77mfmyhtVZZglLdDZa8lvZ0VWlAfujmYrexJUE41ZZJ5fi8YjW26kJ018BzixSQFLZfCPQxgqaVOPT92J1ZEh9nmD7D/MR42s4hmVZAAVJ4UArC8pLlw9WmmJdAmthUXFTW1gr0EbI3S6PgAF3Skj9YR9Y5XPq0n9UjncnMUim5ulR4WWyVraeMnOcsRXPf6IqWydz3nT2uzbupTjXfjfCjzMWuV6KkqHaSoftO3PilCaD1jYEtJpaSEtpCQPmpOphcDjGRO4rT5k/oPrwYbU4L1e7/AKKxJdHrDYASlAPHAFHl2lkw6XuKwrMJJ4ltu3okRO0gAilt9zviy/yRrffPoxaEs642cBbQpzs1CewKmqDUUoDkRGnGHqpEdJb61OzZscZZ4erao5llDaNG0m3lNiVy9WHgsEkslpV8h7rwwS6a0hxsm4I4gw2eVXK1I1GIofS8xQjWsQ87JdU6ad1V0+B0h2hZFzC0+31jNu8i/kc4VuqfiU89UXUZ6J46MjwgR4plMRwmKQfSYxMGhkdKZEetsCGnXQo29AdH6WhEruwtLc9LOKoEoeQSTpQ5nzivh+FUzMAG5JqewENkhtYqoqJoUkGpvyII0Fs4ipncORnnVO9YWnFUUvqFoKFqUKqVgUmiCTwNL5QbvT30+XSvDjeZCULFipSRQYwaVJw6a01ielXWKmjgQAbhYwE0VmUn2Q1Tk47rkhU34HO48g1IMutMOOuJKioB1QNDS5bQlCQkGxPOJuR26vElKkUxG+KxuaVFLeUVyZWOwZYpxA2wgqoOICfSpMTmytml1VV/YIJFRW4BAWkd2oNacCDrEZpckYtlogjwCkELlh7HNXSzvD9K2o7Q1bl/qUfuE9YQOayr0HAR0BvTtn6JJPzGrTSlJqKgrpRAI4FZSI5OQkqIBPaUbk8TmSdeMaNhD8Tm+n3K6j2H0mzRvEc1+wDL8/McIlZI8deEIvpAFAKC3oMoXlBa8aMVuITlkkJSa6t1KxfApKqG4OAg0I4GlCOcdJsqBSCmlCARTKlLeyOZlJ4/PnFr2V0pvyig24guNBKcJFyE4RmBwhP2hBuMZJZwM2UVNuLkl2ztn+Ddgj2KHsvpZlXj3wk8CfgbxYmt75ZQ/Wp9YxtcTUlZ11+Vv03+xNQRXZrf6TR3nh884rO1OmZgWl0Fw8dPdHVLO0d/Q57rV/Mseb2X7lw3rWn6E/1ighJaWOd0kW5xzDs8Ep5/lnFz3h3omp5K+sJQnCqiU2qKGxip7MGcatpRnF5msZM+6lTS0weX1fT0X9klstfahF7vU0hSSNHB4wlNihJ5n3xovgR6mLq9IW2fM0V7/DhDMc4WYbpfWOJ7nGRO25Pq3jh7qu0PO9IZhsxZZ+W6xFPtJv5aiIdMvyjEuYeHUaXD3NGjLVHI1wGMSkxLS8te4h0uW/DC+S4r+JUedaYmTJ/hMYObPP3Y4cNgfo+EqmpoHuhpBI54lCN3OSraj2kJPikH3xqzoB2T1bM08RQrcSgeDaan2rjaQN4sOMrHSDt9vZ0kp4JTjJCG05AuKyrTQAFR5JI1jV/Q5vc4NqLQ8sr+mg1KjWryKqQrlVONNBQXHARn067RL040wD2Wmysj8bp15hCEjzPGNbSE8tlxDqLONLStNfvNmt+VodtoRqU5wxvyQk8NM7CghCRnUvNIdR3HEJWmv3VpCk28CIIzyw1/08bQKNmJbH++fQk3p2UBThtqKpA840VspuroOiR77CNp/pCzYLkk2DcJfWRyUWkpP9xca12IiyzxIH8Ir/5RtWccUfV/YWrMeu8PWF5VNhCVKn58IcoHGG4iTFV5fOn8ozeNQg52KT5GoF+SvZGKL/08YHB2Da6SDTXhWkTIib2zkK+yK2pxhBrZiR94csSgKesP21WhJzM2pFcqUG8tIsjVqR+GTXo8Cf8Ao1v7o4/NYWLVDa3pA2u3zwyjMn4ROMUuCDk3yOmUVtxBF+YIyir7PXQ+BpFllzRQpoR4+kVpizyxwWr3mIT2kjseCQl7LHjCE8e2rxMOmkdoeMMX6lxX7RjkuDqR6yi1YVTnWBKqQmV3+Hxg4OC7LuFXzlDxLSQrkbjziNIpn884eoXVo0PaT7RClxT1xz2L6UsPBIJ6vlCgU3yivKfxQilsnUxl4GXF9yzl1ocIkNhbuOz5UJZKcKbKcWcKEn7tQCSrkAaRUdmbBdmplthtVC4qhOiUi6lnkEgn2R0TIy7UlKBtlOFtpFhqTmVKOqlG5POISlpJ06Te4huTsQycmGlEKWFuElANCSo3FRXT2RMKXUE38wR74TQgpaQkkVCQDUWrSqjQZ3PthttOd6plbhyQgqN690E0rqLUjuSRz5vdtYO7Sml5gPFA8Gvqx7UmKtMkdYqmt/WJxjYJV2lXJueZNSfaYYba2b1KkfiCh/DT/wDUO2T01V57Fct0dBdD20C7seXrm3jazrZtRp4WItygiv8A6Ps0DJzLdbpmAqnAONpAp5oVHkKVVpm15k1wVnp9/wBpMf8AKj/vPRS9ko+p5lSvYafCLn0+/wC0mf8AlE/956KfsYfUjxV742bb5MPqK1xw2nL4ZQ6SKj5/KEWhlCp8a/NYZQoKp+fn1hRtNcQ4j21/lCSCfCvx4wo0q/gfYcxWJEWJ/SEoAxEJBNKnir1tDnaEsUEVocScQKakEVKRoNUqHpFW2w8Ukpr3Vj+6c4uu1JZapFM0ghaG19Ws1JUnrEtlJIOlU58VmE3cNVNPQYVLMMkUg0rexNtTC2GsRG7O0FLmVpUQQULKQQkjEEkigIztEjKzOOXZWaYlNkqtmpKymtNMolC6jKenDB0Go5HLRvWkQU3aac/bJ9TX4xNtm/zlEBPpJm1AAlRIoALklI4eMXVOhTFcli2TsCYmCSwytxKSAojupNzdRIvQc6VEZ7Z3GmJZtTqlIWBRSwitUJUoorU2WkLGFRTYVBuCDFw6PN8GW3FsdUWnUhtAaS4ShwlSeteCCn9cRcipqGwBS9U99ukNIbHVlD6Zht5AGIUbRQtKxUFVdqopYHqwc4zqlxV8RRS6jcaUdDbNYPP05mBjiczDMKy8Idyxh3ORdpCy1XvCsk+AaHW3lCANTC8ukA3EdAYvyZQsgG2nhpAjEDEnNSmMBQzFjDVckrIZmw8TkBxvSMepHRNofi9SNm9FGx8LC5tQ7TpLaOTaCMRH7SxT/wDmIu20l4w2399xCfKtT7AYiJNYYabl0XDSEoAANThAqqg1JqfOJDY7TrkwhS21pQ2FkKUCAVEYUgA8lE+UZrlqmamjRTLA8e1FS6TNpBnZzhOaylscytQB9lYtiwa6DkYqPSLuY9tFhDbTiG8DmMheKiqJISKgGl1E3EMa0I6Gapl9rCkQu882FhHJR9oP5Q/nN1XpZwtPJKFjTMEaKSciOcRW3NnlCEk6rA9ij8IcoP8A9I+qKpGy/wBHjvT3/S/+xHsefo8d6e8JX/2IIjd/Ol6nYcEV0+/7RY/5Qf8Aeeim7G/VAfjUPbX4xsT9IaVo5JOUzS+gnwLSkiv7yvSNb7CXZafxA+o/lGnavNGPq0L11syTNo9J0+f5x5ny1j2lIbEhUfz+ecKi4qafNtPGEk6fCPFmx8D48tI6cMX9htzPaxElw1CW1Ixo44kKIxm9QBSys62iy7lSLrktPSDqV1clFKbxoUmq5dRW2U14l0GmdhFKS9gQgZKRTvVoUq8eGflzi3dHm3MM+yskFK1lKrgn61CkgeaggeQhCtTjKLlw0n9RqnNxeOUVHdSRdTNAradSlQNCpC0j1oAfCHciKSrf4XXmzy7QUPfFmfaWyt1KOso2+oDAokYLka1+76xGOzKqzCjUKS+2s1F6OIwGoPNEVeCoONRPqWeJq1RaGTbv8ojNszaEuFWAlYw1OKygQKUFKpIFeNa6UhSX28hRAdQMRPfR2SK8U5ERHbxSx65JzSsJooZKAqDQ/CGq1TMMx7lMIb4ZZujSUacnUdcVhQIDZRQpxnulwGhwACxBF6V5zPSns1htqTWwhSUYXWSVGqj1K6JCjUio7XrfKKbuhMKbnGU6KUpNxnUKAodO8YsnSM6S1LXNEvzqaaAhxChTh2VpjPbfioa/Iym4vSHkqmsR6TEhKG0aEWJMdYM+UKheUNlWj1CuMSzgESLU3QUppUxtTdPdhuWZDq0Bc0oa5NYhXAjgb0Ks610F6P0c7HTNzGNQqyxRSjopebbfme0RwHMRsWY20caaZYqk+N/jGN7QqJTST9TVsqTkstFj2VIpZRpiPeVqeVeHKHS5nhDZLlQI9U6BrGenhDLjl7mB71TD5m+cQcxPpBrUQmd4kpFVKAA5xHWkTcHJCm8+77c01gUQlaalteqFH3pNLj8o0Pv3JuMYWXRhWHK00ICVdpJ1Sa2MbnmphT4BSaYT2a3BJt7o1l0zTXbk2VXU2y4onWi1JSAeQ6okeMO2EtVaMCivTxHUTf6PGc9/0v8A7EESP6P0rSTmXKXXMBPiG205ea1QRbcvVVk/MWjwh9077O6zZiXB/uX0KNq2WFNm+gqoHyjRWyXaO0+8mnmLj4x1NvVsb6XJPy+rrSkpvQY6VQSeGMJjk5Cygg0opJyNrg3B1HDzjQsJZhKH1K6sclnC/b8f6RmhHpGDaqiore/KmkOEIpnl6xoLfczXtsZFHz+UJueAhUG1/n2Qkrjw8Y62dRlLuEIR2QoYdb5EilPKEEJbS62+2MC23W1lINAQhaVVHOxhSScoB4rHos5+phztLZYcbJR2VUItzGoiucVKLJxlpkebzya+u61KjQnCqhtiaUtkq8T1JPmYQk5hS1zIKiSWW1g1qaoUdfP2w/bcDl0muIqLicJtiDZpUjvBfWZcecMGpctzuE5LYcHjQBQPshBxxbxeO39DTknWa/3cqu0pcoUTnWF9m7RSE4HU9Y0TWlaEH7yFfZVz8uES07s4qHlFafZU2ox2qnB5RyDUtupZmuqZ6goWVrMwCKjDhQbEHnlE3v2Ksq/4c+56Py7CvegxQFT1Sg5YSD6a+yL1vW7UTI4rk3R+8wtB9oEVZ1ST/wB0LOFgqOHhDplyGcLNKvDecCiWR4tdR4QvsrZTs28iXZHbcNKnJIHeWrklNSfCGSjTwja3Q7sbA05MqF3ew3X+yQe0RyUsefViKK9XRBvqM0aeqWEXbd/YbUlLIYZFEpGZHaWo95xf4j7MhYR7NMY6g0NbUAvlqdIWmHAbE2tWMkTFBYWjAk88mzBaVsROydlTVSFPJCBZPZKl0/FkkHneHO0t3nyOy/f8TYp/dVDuQnO0R5++JNyYFc4goxaOucsmqdqbK2k2eyltaeKCoq8kqoPbDRAAAL5cQoaKQoAnjlTzrSNnzQ4Q0SlQNCKg/Pz4RXKOC1Tb5I3ZM2gpShJxq/Dc+NBkI050mT/W7Tfpk1ha43bT2v7xUD4Rvma2giUlnX1JAS0hSyLCpSLJ8zQecc0S7Dk0+lFcT0w6BU6uOquo05qJMbHsqnplKq+iEbuecRR0V0P7P6rY8vXNzG7cU/WKNPGwF+cEWyRkkstIaRZDaEoTU17KEhKanWwEEUyeW2Li8c09LG7xldqO0FG5j65HDt16wVrmF4vUcRHS0UXph3U+mbPK201elquIpmU0+tQPFIBpqUCGLar4VRPp1OSWUaM2I/VGE3KP8Jyp7olwKZfPhFVk5vq1pXpkf2TnTwzi0N0NwbUt8KRv4xt+noZlWO+TNasvzhBSrivz4wss1+RDZedRn86xxkEeocKQvCKkLOuikpPjnWMpLapCu0La/NYwaV2nBxwH/GPyhGZTmUxDONyXLwT67iqaUN61yN4TVR7DU4HGyShYAV3hhUCk2KaHKIzZe0ymxy4ekSqlIXcWMSeJrDObxeRYbOonPFbMctYSe2e39pIVbUD8oEzZQL14Qxmdp1twHpSB4OLPQr+9sm22tPVDDVJKgMs7Ee2JjeZ7I6OSbB80Lp7jFc28/jWCfuD4n4xL7ddrKyivvSqkH9wj8ozJNa2Pr4UQjS4dNkViOZQs90GH8vspw6hPnFik+xW44YvLBTz7bKO864lA5YyBXyrWOipVtLSEttgBCEhCQNEpFAB5UjRm7sj1U2wsmuF1By/ELxupCrRnX2pSin2H7NRcZNdxRa+2QT90+wj3w6aSmlzpENOyqnFJwKwqA7xyodFcRD3Z2yW3D9apTp5khNvupT8TGY+djQeDCYmUiwVb2wps56g7S68M/jC8zudLqySU61bWpJ9hv6Q1VuYRduYWnkpKFjzsD7YjiXYlqg1jJKpeSdYCfCIpnYE0g/rWlj95s+naEe7RdeYacccShDTaSpa1OA9kXOFKRUk5AWqaDWO4b6ENl1KP0zbx0ablEm7hDjnJCT2E/vLBPggcYieg7d0v7QMwodiVTUHTrXAUpHknGryHERR9s7XXNTC3l3W4qyRegyQgeAoPHxjpPo63V/0fINtKH1qvrHj/AMRQFU88IAT+7G/KPu1sqf5pbszJS8SbkWaCCCM4kEEEEAHN/SruSZCcK200lnyVIoLIVmtrKiaZpH3TyNIDYU9T6tX7tf8AD5Zx01vPu21Pyy5d4dlVwR3kLHdWnmD63Gscv7wbvvSUwph8YVouCO6tN8LjZ1Bp7CDcGNqzr+JFU3yuPPyF6tNMm3HLQ2xe8/HKEJPaPWJoe+Bf8Q+8IV1+fnOGm9xLS1sLNp7Z5oPD7Ckmo8iYx60ZH584GFdtOtQ4n1ST8IyWynTx5xzAYI9ecO5WaKbZfOsNlCir/OX5QrhGlIgnjg69x86/jTb55mG4ZqK8a+zKnrCTL5GduXKFXZkYRl81juU+TjT6EDthkBXOgHsiRmlVkJI8FPIP8VfjEZtVVXSa6J9wh4Xa7Ma/4c0seSkJV+cZ9R4mOxX4RZsJSK5QowMRByHPUwybXU4lZaCJCVdokrNq90cOcORwLSHe1J/AmjeYoSa3qL0FMhG3JSYxtIWMloSoU/EAY0a+TTFxJ9+vpG5N1SDJMAZBpsCvJIBr4KBHlGd7Q3UWP2GzaFny4p0AHs+8jSH2wXKVCq9nHnx0JhJ5LjasSW1OBV/qxUg615GEFuuE4wy6jjVFfYm8YjeGayWSwuTmMEixoAIcMzdr6RWpfeBCLOKwH8YKfeBEkxtZpY7KgfA190GrJxwfYlfpkac6W98+uc+iMn6ttVXiDZbickfso1/F+yInOkXfsSyCxLqrMLF1J/3KVDOv9oRkNM+Fdc7mboO7QmUstAhAoXXNG29TX7xuANTyBjYsbZJePV4XHmxG4qr4Ilv6F9yjMzH0t1P1DCvqwR33tDcUKUZnLtFPA033DTZOym5ZhDDKcLbacKRnbiTqSaknUkw7iFaq6s3JlCWEEEEEUkgggggAIqvSDuI3tOXw1CH26llw6E5oXS5QqgrwsRlQ2qCOpuLyjhyJtHZrsq+pp5JaebNCPiDkUkXBFiIcyU9i7Jsoe3mI6I386Pmdptdr6t9A+reAuNcCx9pBOmlSRrXnPeDd96SfUxMIKFpuD9lQ0W2r7ST/ACNwY26Fwq6w9pfcXnTJNo/WN/tgfxAjjzj0YQnMVI0ziJldpXSHMgpBxDgFCpV5aw+WzW4uOI+HjFzyhZxweOj58uEepMCrjnGCc6RE4YuLz45cRCUw5ccv6/GFnUUrzhIM1HjrFW+SexGbSHbryT7hD2VFdmvD7ky0r+JK0wy2kqiyOQ9wh5sm8nOJ4dSv+FdD74Tq/EM0+Bq1VRh9i7I+PCGcqOzzV7AP5wt1nsAA98MxewvLkXYXVSU6DD8PjG1ejRZXItmuSnk+jilf+XtjVsskYirIDEf4RX4CL/0PT4VJrb+0h4nycSD70mE79/hj9Ryy+Jm0FOYU8qQsw7VNqecVmZn1ITxAy40hJjbeFtSitKW03KlKACRzqfZ/Q4ykaujuXVuhHaTTkY1p0n73ykviYl2WnJs2UrCKMc1EUJc4J0+1wNa3o6V3VgtSalJSagvGyzyaH2f2s+FM4q26e6L+0H+qYFhdx1XcbB+0o6q4JFyfMjXt7JY8Wvsu3URq1sPEGIbB2A/PzIZZBW4skqWokhIJ7Trir256kgCpMdL7nbotbOlgy12ie04siinF0uojQaAaDjmfN0NzmNnMdUyKqNC44rvuKGquAFTRIsK+JM7BcXDqvC2S4RTGOAggghUkEEEEABBBBAAQQQQAERO8m68vPs9VMoxJzSRZaD95Cs0n36xLQR1PAHN2+3RXMyGJaQZiWFT1iB2kC/65A7tBmoVT4XpT5acUjuGoOaTdPkNI7Bih719DknNlS2x9FeN8TQGAnitqwPikpPONGlfbaaqz59SqVPPBoVG00mlRhPPLyPDxhZCwfzz9Imd4OijaEpU9T17Y+3L1XwoS3TGM6d3QxT0HCeySk8reoh6Omfy5J+TF5UyeULX4j4xjS3npEZ/pBzWivKh9kLDa1roOWhB98dcJLlFehjTaaKOeQ9wh5sEVRNp4y5P8KkKhpNzKVGoByAyiW3NmJNC3jOqdSlTRSnq0k1xHtJNrWpeEakHnYYgQssyTSmsOiimWf9BDYTFO6DqBXh/SMmZsg1w1NDTkSKVyi6MX0RW02x49Phs9V2SCMK1EVoVG+E6UsPWLXuc0ZJxSlqCUEYVFRAFU3BqbcYpMpNLbQ6kFNHkhKyUJUqgNeyoiqKnMgisYlSnVJSSp1ZolIJK1HQJSNdAAIoqWdSq8zaiv4GqM1S+FGzNvdJzKbSyS8riapbB8T2leVPGNe7Y207MrxvrxcALJAGWFOnibxbN3eh2fmsKloEq2ftPd+hp3WR2sjkrDlmI25uj0VScgQsJL74p9a6ASCNW0d1F9bkcYjH3W2+WtUu7JzqVKnL2NXbk9DkxNkOTWKWl86EUecFbhKT+rBp3lCt7A6b12LsRmUZSzLoDbacgMydVKJupR1Jh9BCtWtOq8yZFRS4CCCCKSQQQQQAEEEEABBBBAAQQQQAEEEEABBBBAARE7Y3UlJv8A+RLtOm3aUkY7ZDrBRVOVY9gjqeAKbP8AQPILNWlPs52SsLTU60cSSPIiK5Nfo9OAHqp1KjoHGCn1UlxXuggi6NxVjxJkXFMjv9QU9/byvq9/lQf6gp7+3lf4nv8AKjyCLPfa/wD0c0RPR0Az2r8r6vf5cSkr+jyq3WzoHENsVtyWpz/xggjju6z5kw0IsmzugvZ7d3OufNQfrF4RbQhsJqPGLlsjd2WlU0lmG2bUqhICiK1opfeVfiTBBFEpylyySRIwQQRA6EEEEABBBBAAQQQQAEEEEAH/2Q=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17418" name="AutoShape 10" descr="data:image/jpeg;base64,/9j/4AAQSkZJRgABAQAAAQABAAD/2wCEAAkGBhQSEBUUEhQWFBQVFRYYGBgUFhgXFxcXFBgXFxcUFBUYGyYeFxkjGhUXHy8gIycpLCwsFh8xNTAqNSYrLCkBCQoKDgwOGg8PGiklHyQsLCksLCksLCwpKSksLCwsLCkpKSkpLCwsKSwsLCwsLCwsLCwpKSksLCwsLCwpKSwsLP/AABEIANgA2AMBIgACEQEDEQH/xAAcAAABBAMBAAAAAAAAAAAAAAAAAwQFBgIHCAH/xABLEAABAgQDBAcEBgcECgMBAAABAgMABBEhEjFBBQZRYQcTIjJxgZGhscHwFCNCUmLRCDNygpLh8VOistMVFzVDY3SEs8LENMPSg//EABoBAAIDAQEAAAAAAAAAAAAAAAAEAgMFAQb/xAAwEQACAQMDAgMGBwEBAAAAAAAAAQIDBBESITFBURNhcQUUMjOBsSJCkaHB0fBSI//aAAwDAQACEQMRAD8A3TBBBAdCCCCAAggggAIIIoe9fTFJyZKGyZp4WwtEYEngt24HgkKMSjFyeIo4XyIrbG9UpKf/ACZhpo2OFShjocjgFVUtnSOft4OlnaE1Udb9HbOSJeqOGblSs5cRmfCKiywpxXYSVqrcgVueJ4+Jh+Hs+XNR4/dlbqI37P8ATxIING0vvc0oCR6uKB9BFdmv0hVkHq5JKToXHyq3NKWx/ijWCNhukXwo5E1PoIkdn7sIV33F/uAJ99awzGzoru/2K3WS6lsPT7Pf2Er6Pf5sef6/p7+wlfR7/Nit7X3RQ2kqbKjQVIKs06mwGUQTskmlq+pimqrelLTKD/UnBuaymbCT0/T2rEqRyDw/+wxKSv6QqrdbJA8S2/T0Qps/4o02UU1MeVPH1EVqVpLo19SWJnROzenTZ7ho51zBrT6xvEPHE2VUHjFy2RvFLTQrLvtvWrRCwVAVpVSO8m/ECORQ4dR6Rmy/hUFJJSpJBBSSFAjIpULg8Il7rSqfKn+pzU1yjsiCOcN3OmGflSkLWJpoUBS93qW7rveBoNcWeRjbu6fStJTxCAosPGg6p6gJJ0bX3V+FjyhWrbVKXxImpJlyggghckEEEEABBBBAAQQQQAEEEEABBBBAARFbybzy8gz10yvAmtAAKqWr7qE/aPu1iK396QWdmNdr6x9YPVtA3OmNZ+ygHXWhA1pzpt7b787MF6YUVuKsAK0SNG20/ZSOAzNzckw3b20qry9l3ISlgsm+3SrMz5U2gmXljUdWk9pYNR9csXNQbpHZ8c4qMjs5bpo2Lak2T66nkIldmbugjE95IGQ/aI11oIlmgAaUoBTL3eHhGzThGCxTWPuxSdUipfYSUGq+2da2T/D+cTzIGEpAoBkALeAGVIRfTeuUKS5ooeOUTSQvKTfI1dzp4/PKM9nuUMe7STRRHOG0s5cHKOdThOl3sgn7KsKv2ScJ98U+elS06ps6G3MHIxaJhf1blNUBXu/KGG8spjQHBdSAK8Sk090K3tHXDUuUXW89M8dypTLdIbERJOJxCGK0xhZNJiUEBj2JJ44OGINMjCgcBzEYUjJCYbo3k6ez3XmQcEzY25HTDMSZDcyVTMvXNRq82K5oWT2xfuq4WIje2xNuMzbKXpdYcbVqMwdUqGaVDUGOR+qIyuOGvlEzulva/s9/rpdVjQONmuBxI+ysaEaKFx6gsToU7haqPPb+iOpx2Z1dBEDufvmxtGX61k4VJoHG1EY21HRXEHRWR9QJ6MxrGzLQgggjgBBBBAAQQQQAEVXpB39b2ZL4qBb66hpuuZ1Wulwga8chxErvPvI1Iyq5h49lOQGa1nuoTzJ9LnSOX94d4Hp2YU++cTizQAZIT9lCBokepzMN2tv40t+FyQlLAltLaT00+p11SnXnFXPHgAPsgDICwAia2VsoNCp7S9SNBwT+esJbO2X1SQo95Qv+G9MIiSbF6RuJJrC46IQq1G9kLN/PwhNSb+/+kKtUryHGPHrR0pAot4evK0YJjJCwM8o8SoA6fN46BhtjMHiAfgYj2sxD3a6wW0GuRI+MRzasorzhnVwTT7n1J/Zw+uUZpcGMg5UAI8qGG61VaSMz1iB5V/lHiJi5ORrakTfYjggJ6U6l1SDlmn9k5QwmWtYs22ZXrWqi627jmNRECO0mPPXNLwptdOTVpT1x9CNwR6Ew5UzGBRC5YIlMCBeMyI9bTAAugRg8x9oW+MLNpiQ2NJhyaYbOS3mknwK019lYsp1HTknEGsm5tytmq2fsxSAj676MuadxVs7hCmmiAQaBCQkj23iz7l74tbSlg812VCzjZNVNrpUpPEahWo4XAg5XaBVtB9C7tTGJpFOJGGqhwoAI0dufva7s6ZS80apsl1utnG63TT7wzSdDyqIZjRlX1SXPJDOnY6rjBpyteSiPSG2yNrNTTCH2FYm3E4knLxBGhBqCNCIVlQauVH2zTmCE398JkxeCCCAAggiidMO9f0OQKEGj0zibRTMIp9aseCSBXQrESjFyaSOPY1V0q77mfmyhtVZZglLdDZa8lvZ0VWlAfujmYrexJUE41ZZJ5fi8YjW26kJ018BzixSQFLZfCPQxgqaVOPT92J1ZEh9nmD7D/MR42s4hmVZAAVJ4UArC8pLlw9WmmJdAmthUXFTW1gr0EbI3S6PgAF3Skj9YR9Y5XPq0n9UjncnMUim5ulR4WWyVraeMnOcsRXPf6IqWydz3nT2uzbupTjXfjfCjzMWuV6KkqHaSoftO3PilCaD1jYEtJpaSEtpCQPmpOphcDjGRO4rT5k/oPrwYbU4L1e7/AKKxJdHrDYASlAPHAFHl2lkw6XuKwrMJJ4ltu3okRO0gAilt9zviy/yRrffPoxaEs642cBbQpzs1CewKmqDUUoDkRGnGHqpEdJb61OzZscZZ4erao5llDaNG0m3lNiVy9WHgsEkslpV8h7rwwS6a0hxsm4I4gw2eVXK1I1GIofS8xQjWsQ87JdU6ad1V0+B0h2hZFzC0+31jNu8i/kc4VuqfiU89UXUZ6J46MjwgR4plMRwmKQfSYxMGhkdKZEetsCGnXQo29AdH6WhEruwtLc9LOKoEoeQSTpQ5nzivh+FUzMAG5JqewENkhtYqoqJoUkGpvyII0Fs4ipncORnnVO9YWnFUUvqFoKFqUKqVgUmiCTwNL5QbvT30+XSvDjeZCULFipSRQYwaVJw6a01ielXWKmjgQAbhYwE0VmUn2Q1Tk47rkhU34HO48g1IMutMOOuJKioB1QNDS5bQlCQkGxPOJuR26vElKkUxG+KxuaVFLeUVyZWOwZYpxA2wgqoOICfSpMTmytml1VV/YIJFRW4BAWkd2oNacCDrEZpckYtlogjwCkELlh7HNXSzvD9K2o7Q1bl/qUfuE9YQOayr0HAR0BvTtn6JJPzGrTSlJqKgrpRAI4FZSI5OQkqIBPaUbk8TmSdeMaNhD8Tm+n3K6j2H0mzRvEc1+wDL8/McIlZI8deEIvpAFAKC3oMoXlBa8aMVuITlkkJSa6t1KxfApKqG4OAg0I4GlCOcdJsqBSCmlCARTKlLeyOZlJ4/PnFr2V0pvyig24guNBKcJFyE4RmBwhP2hBuMZJZwM2UVNuLkl2ztn+Ddgj2KHsvpZlXj3wk8CfgbxYmt75ZQ/Wp9YxtcTUlZ11+Vv03+xNQRXZrf6TR3nh884rO1OmZgWl0Fw8dPdHVLO0d/Q57rV/Mseb2X7lw3rWn6E/1ighJaWOd0kW5xzDs8Ep5/lnFz3h3omp5K+sJQnCqiU2qKGxip7MGcatpRnF5msZM+6lTS0weX1fT0X9klstfahF7vU0hSSNHB4wlNihJ5n3xovgR6mLq9IW2fM0V7/DhDMc4WYbpfWOJ7nGRO25Pq3jh7qu0PO9IZhsxZZ+W6xFPtJv5aiIdMvyjEuYeHUaXD3NGjLVHI1wGMSkxLS8te4h0uW/DC+S4r+JUedaYmTJ/hMYObPP3Y4cNgfo+EqmpoHuhpBI54lCN3OSraj2kJPikH3xqzoB2T1bM08RQrcSgeDaan2rjaQN4sOMrHSDt9vZ0kp4JTjJCG05AuKyrTQAFR5JI1jV/Q5vc4NqLQ8sr+mg1KjWryKqQrlVONNBQXHARn067RL040wD2Wmysj8bp15hCEjzPGNbSE8tlxDqLONLStNfvNmt+VodtoRqU5wxvyQk8NM7CghCRnUvNIdR3HEJWmv3VpCk28CIIzyw1/08bQKNmJbH++fQk3p2UBThtqKpA840VspuroOiR77CNp/pCzYLkk2DcJfWRyUWkpP9xca12IiyzxIH8Ir/5RtWccUfV/YWrMeu8PWF5VNhCVKn58IcoHGG4iTFV5fOn8ozeNQg52KT5GoF+SvZGKL/08YHB2Da6SDTXhWkTIib2zkK+yK2pxhBrZiR94csSgKesP21WhJzM2pFcqUG8tIsjVqR+GTXo8Cf8Ao1v7o4/NYWLVDa3pA2u3zwyjMn4ROMUuCDk3yOmUVtxBF+YIyir7PXQ+BpFllzRQpoR4+kVpizyxwWr3mIT2kjseCQl7LHjCE8e2rxMOmkdoeMMX6lxX7RjkuDqR6yi1YVTnWBKqQmV3+Hxg4OC7LuFXzlDxLSQrkbjziNIpn884eoXVo0PaT7RClxT1xz2L6UsPBIJ6vlCgU3yivKfxQilsnUxl4GXF9yzl1ocIkNhbuOz5UJZKcKbKcWcKEn7tQCSrkAaRUdmbBdmplthtVC4qhOiUi6lnkEgn2R0TIy7UlKBtlOFtpFhqTmVKOqlG5POISlpJ06Te4huTsQycmGlEKWFuElANCSo3FRXT2RMKXUE38wR74TQgpaQkkVCQDUWrSqjQZ3PthttOd6plbhyQgqN690E0rqLUjuSRz5vdtYO7Sml5gPFA8Gvqx7UmKtMkdYqmt/WJxjYJV2lXJueZNSfaYYba2b1KkfiCh/DT/wDUO2T01V57Fct0dBdD20C7seXrm3jazrZtRp4WItygiv8A6Ps0DJzLdbpmAqnAONpAp5oVHkKVVpm15k1wVnp9/wBpMf8AKj/vPRS9ko+p5lSvYafCLn0+/wC0mf8AlE/956KfsYfUjxV742bb5MPqK1xw2nL4ZQ6SKj5/KEWhlCp8a/NYZQoKp+fn1hRtNcQ4j21/lCSCfCvx4wo0q/gfYcxWJEWJ/SEoAxEJBNKnir1tDnaEsUEVocScQKakEVKRoNUqHpFW2w8Ukpr3Vj+6c4uu1JZapFM0ghaG19Ws1JUnrEtlJIOlU58VmE3cNVNPQYVLMMkUg0rexNtTC2GsRG7O0FLmVpUQQULKQQkjEEkigIztEjKzOOXZWaYlNkqtmpKymtNMolC6jKenDB0Go5HLRvWkQU3aac/bJ9TX4xNtm/zlEBPpJm1AAlRIoALklI4eMXVOhTFcli2TsCYmCSwytxKSAojupNzdRIvQc6VEZ7Z3GmJZtTqlIWBRSwitUJUoorU2WkLGFRTYVBuCDFw6PN8GW3FsdUWnUhtAaS4ShwlSeteCCn9cRcipqGwBS9U99ukNIbHVlD6Zht5AGIUbRQtKxUFVdqopYHqwc4zqlxV8RRS6jcaUdDbNYPP05mBjiczDMKy8Idyxh3ORdpCy1XvCsk+AaHW3lCANTC8ukA3EdAYvyZQsgG2nhpAjEDEnNSmMBQzFjDVckrIZmw8TkBxvSMepHRNofi9SNm9FGx8LC5tQ7TpLaOTaCMRH7SxT/wDmIu20l4w2399xCfKtT7AYiJNYYabl0XDSEoAANThAqqg1JqfOJDY7TrkwhS21pQ2FkKUCAVEYUgA8lE+UZrlqmamjRTLA8e1FS6TNpBnZzhOaylscytQB9lYtiwa6DkYqPSLuY9tFhDbTiG8DmMheKiqJISKgGl1E3EMa0I6Gapl9rCkQu882FhHJR9oP5Q/nN1XpZwtPJKFjTMEaKSciOcRW3NnlCEk6rA9ij8IcoP8A9I+qKpGy/wBHjvT3/S/+xHsefo8d6e8JX/2IIjd/Ol6nYcEV0+/7RY/5Qf8Aeeim7G/VAfjUPbX4xsT9IaVo5JOUzS+gnwLSkiv7yvSNb7CXZafxA+o/lGnavNGPq0L11syTNo9J0+f5x5ny1j2lIbEhUfz+ecKi4qafNtPGEk6fCPFmx8D48tI6cMX9htzPaxElw1CW1Ixo44kKIxm9QBSys62iy7lSLrktPSDqV1clFKbxoUmq5dRW2U14l0GmdhFKS9gQgZKRTvVoUq8eGflzi3dHm3MM+yskFK1lKrgn61CkgeaggeQhCtTjKLlw0n9RqnNxeOUVHdSRdTNAradSlQNCpC0j1oAfCHciKSrf4XXmzy7QUPfFmfaWyt1KOso2+oDAokYLka1+76xGOzKqzCjUKS+2s1F6OIwGoPNEVeCoONRPqWeJq1RaGTbv8ojNszaEuFWAlYw1OKygQKUFKpIFeNa6UhSX28hRAdQMRPfR2SK8U5ERHbxSx65JzSsJooZKAqDQ/CGq1TMMx7lMIb4ZZujSUacnUdcVhQIDZRQpxnulwGhwACxBF6V5zPSns1htqTWwhSUYXWSVGqj1K6JCjUio7XrfKKbuhMKbnGU6KUpNxnUKAodO8YsnSM6S1LXNEvzqaaAhxChTh2VpjPbfioa/Iym4vSHkqmsR6TEhKG0aEWJMdYM+UKheUNlWj1CuMSzgESLU3QUppUxtTdPdhuWZDq0Bc0oa5NYhXAjgb0Ks610F6P0c7HTNzGNQqyxRSjopebbfme0RwHMRsWY20caaZYqk+N/jGN7QqJTST9TVsqTkstFj2VIpZRpiPeVqeVeHKHS5nhDZLlQI9U6BrGenhDLjl7mB71TD5m+cQcxPpBrUQmd4kpFVKAA5xHWkTcHJCm8+77c01gUQlaalteqFH3pNLj8o0Pv3JuMYWXRhWHK00ICVdpJ1Sa2MbnmphT4BSaYT2a3BJt7o1l0zTXbk2VXU2y4onWi1JSAeQ6okeMO2EtVaMCivTxHUTf6PGc9/0v8A7EESP6P0rSTmXKXXMBPiG205ea1QRbcvVVk/MWjwh9077O6zZiXB/uX0KNq2WFNm+gqoHyjRWyXaO0+8mnmLj4x1NvVsb6XJPy+rrSkpvQY6VQSeGMJjk5Cygg0opJyNrg3B1HDzjQsJZhKH1K6sclnC/b8f6RmhHpGDaqiore/KmkOEIpnl6xoLfczXtsZFHz+UJueAhUG1/n2Qkrjw8Y62dRlLuEIR2QoYdb5EilPKEEJbS62+2MC23W1lINAQhaVVHOxhSScoB4rHos5+phztLZYcbJR2VUItzGoiucVKLJxlpkebzya+u61KjQnCqhtiaUtkq8T1JPmYQk5hS1zIKiSWW1g1qaoUdfP2w/bcDl0muIqLicJtiDZpUjvBfWZcecMGpctzuE5LYcHjQBQPshBxxbxeO39DTknWa/3cqu0pcoUTnWF9m7RSE4HU9Y0TWlaEH7yFfZVz8uES07s4qHlFafZU2ox2qnB5RyDUtupZmuqZ6goWVrMwCKjDhQbEHnlE3v2Ksq/4c+56Py7CvegxQFT1Sg5YSD6a+yL1vW7UTI4rk3R+8wtB9oEVZ1ST/wB0LOFgqOHhDplyGcLNKvDecCiWR4tdR4QvsrZTs28iXZHbcNKnJIHeWrklNSfCGSjTwja3Q7sbA05MqF3ew3X+yQe0RyUsefViKK9XRBvqM0aeqWEXbd/YbUlLIYZFEpGZHaWo95xf4j7MhYR7NMY6g0NbUAvlqdIWmHAbE2tWMkTFBYWjAk88mzBaVsROydlTVSFPJCBZPZKl0/FkkHneHO0t3nyOy/f8TYp/dVDuQnO0R5++JNyYFc4goxaOucsmqdqbK2k2eyltaeKCoq8kqoPbDRAAAL5cQoaKQoAnjlTzrSNnzQ4Q0SlQNCKg/Pz4RXKOC1Tb5I3ZM2gpShJxq/Dc+NBkI050mT/W7Tfpk1ha43bT2v7xUD4Rvma2giUlnX1JAS0hSyLCpSLJ8zQecc0S7Dk0+lFcT0w6BU6uOquo05qJMbHsqnplKq+iEbuecRR0V0P7P6rY8vXNzG7cU/WKNPGwF+cEWyRkkstIaRZDaEoTU17KEhKanWwEEUyeW2Li8c09LG7xldqO0FG5j65HDt16wVrmF4vUcRHS0UXph3U+mbPK201elquIpmU0+tQPFIBpqUCGLar4VRPp1OSWUaM2I/VGE3KP8Jyp7olwKZfPhFVk5vq1pXpkf2TnTwzi0N0NwbUt8KRv4xt+noZlWO+TNasvzhBSrivz4wss1+RDZedRn86xxkEeocKQvCKkLOuikpPjnWMpLapCu0La/NYwaV2nBxwH/GPyhGZTmUxDONyXLwT67iqaUN61yN4TVR7DU4HGyShYAV3hhUCk2KaHKIzZe0ymxy4ekSqlIXcWMSeJrDObxeRYbOonPFbMctYSe2e39pIVbUD8oEzZQL14Qxmdp1twHpSB4OLPQr+9sm22tPVDDVJKgMs7Ee2JjeZ7I6OSbB80Lp7jFc28/jWCfuD4n4xL7ddrKyivvSqkH9wj8ozJNa2Pr4UQjS4dNkViOZQs90GH8vspw6hPnFik+xW44YvLBTz7bKO864lA5YyBXyrWOipVtLSEttgBCEhCQNEpFAB5UjRm7sj1U2wsmuF1By/ELxupCrRnX2pSin2H7NRcZNdxRa+2QT90+wj3w6aSmlzpENOyqnFJwKwqA7xyodFcRD3Z2yW3D9apTp5khNvupT8TGY+djQeDCYmUiwVb2wps56g7S68M/jC8zudLqySU61bWpJ9hv6Q1VuYRduYWnkpKFjzsD7YjiXYlqg1jJKpeSdYCfCIpnYE0g/rWlj95s+naEe7RdeYacccShDTaSpa1OA9kXOFKRUk5AWqaDWO4b6ENl1KP0zbx0ablEm7hDjnJCT2E/vLBPggcYieg7d0v7QMwodiVTUHTrXAUpHknGryHERR9s7XXNTC3l3W4qyRegyQgeAoPHxjpPo63V/0fINtKH1qvrHj/AMRQFU88IAT+7G/KPu1sqf5pbszJS8SbkWaCCCM4kEEEEAHN/SruSZCcK200lnyVIoLIVmtrKiaZpH3TyNIDYU9T6tX7tf8AD5Zx01vPu21Pyy5d4dlVwR3kLHdWnmD63Gscv7wbvvSUwph8YVouCO6tN8LjZ1Bp7CDcGNqzr+JFU3yuPPyF6tNMm3HLQ2xe8/HKEJPaPWJoe+Bf8Q+8IV1+fnOGm9xLS1sLNp7Z5oPD7Ckmo8iYx60ZH584GFdtOtQ4n1ST8IyWynTx5xzAYI9ecO5WaKbZfOsNlCir/OX5QrhGlIgnjg69x86/jTb55mG4ZqK8a+zKnrCTL5GduXKFXZkYRl81juU+TjT6EDthkBXOgHsiRmlVkJI8FPIP8VfjEZtVVXSa6J9wh4Xa7Ma/4c0seSkJV+cZ9R4mOxX4RZsJSK5QowMRByHPUwybXU4lZaCJCVdokrNq90cOcORwLSHe1J/AmjeYoSa3qL0FMhG3JSYxtIWMloSoU/EAY0a+TTFxJ9+vpG5N1SDJMAZBpsCvJIBr4KBHlGd7Q3UWP2GzaFny4p0AHs+8jSH2wXKVCq9nHnx0JhJ5LjasSW1OBV/qxUg615GEFuuE4wy6jjVFfYm8YjeGayWSwuTmMEixoAIcMzdr6RWpfeBCLOKwH8YKfeBEkxtZpY7KgfA190GrJxwfYlfpkac6W98+uc+iMn6ttVXiDZbickfso1/F+yInOkXfsSyCxLqrMLF1J/3KVDOv9oRkNM+Fdc7mboO7QmUstAhAoXXNG29TX7xuANTyBjYsbZJePV4XHmxG4qr4Ilv6F9yjMzH0t1P1DCvqwR33tDcUKUZnLtFPA033DTZOym5ZhDDKcLbacKRnbiTqSaknUkw7iFaq6s3JlCWEEEEEUkgggggAIqvSDuI3tOXw1CH26llw6E5oXS5QqgrwsRlQ2qCOpuLyjhyJtHZrsq+pp5JaebNCPiDkUkXBFiIcyU9i7Jsoe3mI6I386Pmdptdr6t9A+reAuNcCx9pBOmlSRrXnPeDd96SfUxMIKFpuD9lQ0W2r7ST/ACNwY26Fwq6w9pfcXnTJNo/WN/tgfxAjjzj0YQnMVI0ziJldpXSHMgpBxDgFCpV5aw+WzW4uOI+HjFzyhZxweOj58uEepMCrjnGCc6RE4YuLz45cRCUw5ccv6/GFnUUrzhIM1HjrFW+SexGbSHbryT7hD2VFdmvD7ky0r+JK0wy2kqiyOQ9wh5sm8nOJ4dSv+FdD74Tq/EM0+Bq1VRh9i7I+PCGcqOzzV7AP5wt1nsAA98MxewvLkXYXVSU6DD8PjG1ejRZXItmuSnk+jilf+XtjVsskYirIDEf4RX4CL/0PT4VJrb+0h4nycSD70mE79/hj9Ryy+Jm0FOYU8qQsw7VNqecVmZn1ITxAy40hJjbeFtSitKW03KlKACRzqfZ/Q4ykaujuXVuhHaTTkY1p0n73ykviYl2WnJs2UrCKMc1EUJc4J0+1wNa3o6V3VgtSalJSagvGyzyaH2f2s+FM4q26e6L+0H+qYFhdx1XcbB+0o6q4JFyfMjXt7JY8Wvsu3URq1sPEGIbB2A/PzIZZBW4skqWokhIJ7Trir256kgCpMdL7nbotbOlgy12ie04siinF0uojQaAaDjmfN0NzmNnMdUyKqNC44rvuKGquAFTRIsK+JM7BcXDqvC2S4RTGOAggghUkEEEEABBBBAAQQQQAERO8m68vPs9VMoxJzSRZaD95Cs0n36xLQR1PAHN2+3RXMyGJaQZiWFT1iB2kC/65A7tBmoVT4XpT5acUjuGoOaTdPkNI7Bih719DknNlS2x9FeN8TQGAnitqwPikpPONGlfbaaqz59SqVPPBoVG00mlRhPPLyPDxhZCwfzz9Imd4OijaEpU9T17Y+3L1XwoS3TGM6d3QxT0HCeySk8reoh6Omfy5J+TF5UyeULX4j4xjS3npEZ/pBzWivKh9kLDa1roOWhB98dcJLlFehjTaaKOeQ9wh5sEVRNp4y5P8KkKhpNzKVGoByAyiW3NmJNC3jOqdSlTRSnq0k1xHtJNrWpeEakHnYYgQssyTSmsOiimWf9BDYTFO6DqBXh/SMmZsg1w1NDTkSKVyi6MX0RW02x49Phs9V2SCMK1EVoVG+E6UsPWLXuc0ZJxSlqCUEYVFRAFU3BqbcYpMpNLbQ6kFNHkhKyUJUqgNeyoiqKnMgisYlSnVJSSp1ZolIJK1HQJSNdAAIoqWdSq8zaiv4GqM1S+FGzNvdJzKbSyS8riapbB8T2leVPGNe7Y207MrxvrxcALJAGWFOnibxbN3eh2fmsKloEq2ftPd+hp3WR2sjkrDlmI25uj0VScgQsJL74p9a6ASCNW0d1F9bkcYjH3W2+WtUu7JzqVKnL2NXbk9DkxNkOTWKWl86EUecFbhKT+rBp3lCt7A6b12LsRmUZSzLoDbacgMydVKJupR1Jh9BCtWtOq8yZFRS4CCCCKSQQQQQAEEEEABBBBAAQQQQAEEEEABBBBAARE7Y3UlJv8A+RLtOm3aUkY7ZDrBRVOVY9gjqeAKbP8AQPILNWlPs52SsLTU60cSSPIiK5Nfo9OAHqp1KjoHGCn1UlxXuggi6NxVjxJkXFMjv9QU9/byvq9/lQf6gp7+3lf4nv8AKjyCLPfa/wD0c0RPR0Az2r8r6vf5cSkr+jyq3WzoHENsVtyWpz/xggjju6z5kw0IsmzugvZ7d3OufNQfrF4RbQhsJqPGLlsjd2WlU0lmG2bUqhICiK1opfeVfiTBBFEpylyySRIwQQRA6EEEEABBBBAAQQQQAEEEEAH/2Q=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grpSp>
        <p:nvGrpSpPr>
          <p:cNvPr id="51" name="مجموعة 50"/>
          <p:cNvGrpSpPr/>
          <p:nvPr/>
        </p:nvGrpSpPr>
        <p:grpSpPr>
          <a:xfrm>
            <a:off x="351096" y="2405122"/>
            <a:ext cx="8181344" cy="4120222"/>
            <a:chOff x="0" y="1988840"/>
            <a:chExt cx="8181344" cy="4120222"/>
          </a:xfrm>
        </p:grpSpPr>
        <p:sp>
          <p:nvSpPr>
            <p:cNvPr id="8" name="شكل بيضاوي 7"/>
            <p:cNvSpPr/>
            <p:nvPr/>
          </p:nvSpPr>
          <p:spPr>
            <a:xfrm>
              <a:off x="539552" y="2636912"/>
              <a:ext cx="1512168" cy="648072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sz="2800" b="1" dirty="0" smtClean="0"/>
                <a:t>المشكلة </a:t>
              </a:r>
              <a:endParaRPr lang="ar-IQ" sz="2800" b="1" dirty="0"/>
            </a:p>
          </p:txBody>
        </p:sp>
        <p:cxnSp>
          <p:nvCxnSpPr>
            <p:cNvPr id="10" name="رابط كسهم مستقيم 9"/>
            <p:cNvCxnSpPr/>
            <p:nvPr/>
          </p:nvCxnSpPr>
          <p:spPr>
            <a:xfrm>
              <a:off x="2051720" y="2996952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13" name="صورة 12" descr="تنزيل.jpg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7F5F6"/>
                </a:clrFrom>
                <a:clrTo>
                  <a:srgbClr val="F7F5F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843808" y="2348880"/>
              <a:ext cx="1316732" cy="1316732"/>
            </a:xfrm>
            <a:prstGeom prst="rect">
              <a:avLst/>
            </a:prstGeom>
          </p:spPr>
        </p:pic>
        <p:sp>
          <p:nvSpPr>
            <p:cNvPr id="14" name="مربع نص 13"/>
            <p:cNvSpPr txBox="1"/>
            <p:nvPr/>
          </p:nvSpPr>
          <p:spPr>
            <a:xfrm>
              <a:off x="2357640" y="1988840"/>
              <a:ext cx="201622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dirty="0" smtClean="0"/>
                <a:t>البدء في عملية الصيانة </a:t>
              </a:r>
              <a:endParaRPr lang="ar-IQ" dirty="0"/>
            </a:p>
          </p:txBody>
        </p:sp>
        <p:sp>
          <p:nvSpPr>
            <p:cNvPr id="15" name="مستطيل 14"/>
            <p:cNvSpPr/>
            <p:nvPr/>
          </p:nvSpPr>
          <p:spPr>
            <a:xfrm>
              <a:off x="4139952" y="4365104"/>
              <a:ext cx="1656184" cy="50405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sz="2400" b="1" dirty="0" smtClean="0"/>
                <a:t>خطة الصيانة </a:t>
              </a:r>
              <a:endParaRPr lang="ar-IQ" sz="2400" b="1" dirty="0"/>
            </a:p>
          </p:txBody>
        </p:sp>
        <p:cxnSp>
          <p:nvCxnSpPr>
            <p:cNvPr id="17" name="رابط كسهم مستقيم 16"/>
            <p:cNvCxnSpPr/>
            <p:nvPr/>
          </p:nvCxnSpPr>
          <p:spPr>
            <a:xfrm>
              <a:off x="4139952" y="3284984"/>
              <a:ext cx="504056" cy="108012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8" name="مستطيل 17"/>
            <p:cNvSpPr/>
            <p:nvPr/>
          </p:nvSpPr>
          <p:spPr>
            <a:xfrm>
              <a:off x="4499992" y="2924944"/>
              <a:ext cx="1584176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sz="2000" b="1" dirty="0" smtClean="0"/>
                <a:t>مخطط الانتاج</a:t>
              </a:r>
              <a:endParaRPr lang="ar-IQ" sz="2000" b="1" dirty="0"/>
            </a:p>
          </p:txBody>
        </p:sp>
        <p:cxnSp>
          <p:nvCxnSpPr>
            <p:cNvPr id="19" name="رابط كسهم مستقيم 18"/>
            <p:cNvCxnSpPr>
              <a:stCxn id="18" idx="2"/>
            </p:cNvCxnSpPr>
            <p:nvPr/>
          </p:nvCxnSpPr>
          <p:spPr>
            <a:xfrm>
              <a:off x="5292080" y="3429000"/>
              <a:ext cx="0" cy="93610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مستطيل 20"/>
            <p:cNvSpPr/>
            <p:nvPr/>
          </p:nvSpPr>
          <p:spPr>
            <a:xfrm>
              <a:off x="6444208" y="3068960"/>
              <a:ext cx="1584176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sz="2000" b="1" dirty="0" smtClean="0"/>
                <a:t>المعلومات التقنية</a:t>
              </a:r>
              <a:endParaRPr lang="ar-IQ" sz="2000" b="1" dirty="0"/>
            </a:p>
          </p:txBody>
        </p:sp>
        <p:cxnSp>
          <p:nvCxnSpPr>
            <p:cNvPr id="22" name="رابط كسهم مستقيم 21"/>
            <p:cNvCxnSpPr>
              <a:stCxn id="21" idx="2"/>
            </p:cNvCxnSpPr>
            <p:nvPr/>
          </p:nvCxnSpPr>
          <p:spPr>
            <a:xfrm flipH="1">
              <a:off x="5652120" y="3573016"/>
              <a:ext cx="1584176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رابط كسهم مستقيم 29"/>
            <p:cNvCxnSpPr/>
            <p:nvPr/>
          </p:nvCxnSpPr>
          <p:spPr>
            <a:xfrm>
              <a:off x="5436096" y="4869160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31" name="مستطيل مستدير الزوايا 30"/>
            <p:cNvSpPr/>
            <p:nvPr/>
          </p:nvSpPr>
          <p:spPr>
            <a:xfrm>
              <a:off x="4603532" y="5532998"/>
              <a:ext cx="1656184" cy="576064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sz="2000" b="1" dirty="0" smtClean="0">
                  <a:solidFill>
                    <a:schemeClr val="tx1"/>
                  </a:solidFill>
                </a:rPr>
                <a:t>تدرج عمليات الصيانة </a:t>
              </a:r>
              <a:endParaRPr lang="ar-IQ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مستطيل مستدير الزوايا 31"/>
            <p:cNvSpPr/>
            <p:nvPr/>
          </p:nvSpPr>
          <p:spPr>
            <a:xfrm>
              <a:off x="2882162" y="5573474"/>
              <a:ext cx="1368152" cy="504056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sz="2000" b="1" dirty="0" smtClean="0">
                  <a:solidFill>
                    <a:schemeClr val="tx1"/>
                  </a:solidFill>
                </a:rPr>
                <a:t>تخزين النتائج</a:t>
              </a:r>
              <a:endParaRPr lang="ar-IQ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1124560" y="5557708"/>
              <a:ext cx="1368152" cy="504056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sz="2000" b="1" dirty="0" smtClean="0">
                  <a:solidFill>
                    <a:schemeClr val="tx1"/>
                  </a:solidFill>
                </a:rPr>
                <a:t>تحليل النتائج</a:t>
              </a:r>
              <a:endParaRPr lang="ar-IQ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رابط كسهم مستقيم 34"/>
            <p:cNvCxnSpPr>
              <a:stCxn id="31" idx="1"/>
              <a:endCxn id="32" idx="3"/>
            </p:cNvCxnSpPr>
            <p:nvPr/>
          </p:nvCxnSpPr>
          <p:spPr>
            <a:xfrm flipH="1">
              <a:off x="4250314" y="5821030"/>
              <a:ext cx="353218" cy="447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6" name="رابط كسهم مستقيم 35"/>
            <p:cNvCxnSpPr/>
            <p:nvPr/>
          </p:nvCxnSpPr>
          <p:spPr>
            <a:xfrm flipH="1">
              <a:off x="2483768" y="5805264"/>
              <a:ext cx="353218" cy="447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7" name="رابط كسهم مستقيم 36"/>
            <p:cNvCxnSpPr/>
            <p:nvPr/>
          </p:nvCxnSpPr>
          <p:spPr>
            <a:xfrm flipV="1">
              <a:off x="1756866" y="5157192"/>
              <a:ext cx="294854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39" name="مستطيل مستدير الزوايا 38"/>
            <p:cNvSpPr/>
            <p:nvPr/>
          </p:nvSpPr>
          <p:spPr>
            <a:xfrm>
              <a:off x="1763688" y="4653136"/>
              <a:ext cx="1368152" cy="504056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sz="2000" b="1" dirty="0" smtClean="0">
                  <a:solidFill>
                    <a:schemeClr val="tx1"/>
                  </a:solidFill>
                </a:rPr>
                <a:t>التحسن الدائم</a:t>
              </a:r>
              <a:endParaRPr lang="ar-IQ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رابط كسهم مستقيم 39"/>
            <p:cNvCxnSpPr>
              <a:endCxn id="15" idx="1"/>
            </p:cNvCxnSpPr>
            <p:nvPr/>
          </p:nvCxnSpPr>
          <p:spPr>
            <a:xfrm flipV="1">
              <a:off x="3131840" y="4617132"/>
              <a:ext cx="1008112" cy="18002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3" name="مستطيل مستدير الزوايا 42"/>
            <p:cNvSpPr/>
            <p:nvPr/>
          </p:nvSpPr>
          <p:spPr>
            <a:xfrm>
              <a:off x="6813192" y="5589240"/>
              <a:ext cx="1368152" cy="504056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sz="2000" b="1" dirty="0" smtClean="0">
                  <a:solidFill>
                    <a:schemeClr val="tx1"/>
                  </a:solidFill>
                </a:rPr>
                <a:t>منسق الانتاج</a:t>
              </a:r>
              <a:endParaRPr lang="ar-IQ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مستطيل مستدير الزوايا 43"/>
            <p:cNvSpPr/>
            <p:nvPr/>
          </p:nvSpPr>
          <p:spPr>
            <a:xfrm>
              <a:off x="0" y="4653136"/>
              <a:ext cx="1368152" cy="504056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sz="2000" b="1" dirty="0" smtClean="0">
                  <a:solidFill>
                    <a:schemeClr val="tx1"/>
                  </a:solidFill>
                </a:rPr>
                <a:t>منسق الانتاج</a:t>
              </a:r>
              <a:endParaRPr lang="ar-IQ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رابط كسهم مستقيم 46"/>
            <p:cNvCxnSpPr/>
            <p:nvPr/>
          </p:nvCxnSpPr>
          <p:spPr>
            <a:xfrm flipH="1">
              <a:off x="6243950" y="5805264"/>
              <a:ext cx="576064" cy="4472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رابط كسهم مستقيم 48"/>
            <p:cNvCxnSpPr/>
            <p:nvPr/>
          </p:nvCxnSpPr>
          <p:spPr>
            <a:xfrm flipH="1">
              <a:off x="1331640" y="4869160"/>
              <a:ext cx="432048" cy="4472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116632"/>
            <a:ext cx="864096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ويمكن لمهندس الصيانة تقسيم هذه الخطط إلى أربعة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أنواع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وذلك بإضافة التخطيط والجدولة متوسطة الأجل إلى الأنواع الثلاثة السابق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ذكرها .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وقد يكتفى فى عمليات التخطيط بثلاثة أنواع فقط هى</a:t>
            </a:r>
            <a:r>
              <a:rPr kumimoji="0" lang="ar-IQ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r>
              <a:rPr kumimoji="0" lang="ar-IQ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:</a:t>
            </a:r>
            <a:endParaRPr kumimoji="0" lang="ar-IQ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R="0" lvl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IQ" sz="2000" b="1" dirty="0" smtClean="0">
                <a:latin typeface="Arial" pitchFamily="34" charset="0"/>
                <a:ea typeface="Times New Roman" pitchFamily="18" charset="0"/>
                <a:cs typeface="Malik Lt BT" charset="-78"/>
              </a:rPr>
              <a:t>1-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التخطيط المتواصل </a:t>
            </a:r>
            <a:r>
              <a:rPr kumimoji="0" lang="ar-IQ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.</a:t>
            </a:r>
            <a:endParaRPr kumimoji="0" lang="ar-IQ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R="0" lvl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IQ" sz="2000" b="1" dirty="0" smtClean="0">
                <a:latin typeface="Arial" pitchFamily="34" charset="0"/>
                <a:ea typeface="Times New Roman" pitchFamily="18" charset="0"/>
                <a:cs typeface="Malik Lt BT" charset="-78"/>
              </a:rPr>
              <a:t>2-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والتخطيط والجدولة طويلة الأجل </a:t>
            </a:r>
            <a:r>
              <a:rPr kumimoji="0" lang="ar-IQ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.</a:t>
            </a:r>
            <a:endParaRPr kumimoji="0" lang="ar-IQ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R="0" lvl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IQ" sz="2000" b="1" dirty="0" smtClean="0">
                <a:latin typeface="Arial" pitchFamily="34" charset="0"/>
                <a:ea typeface="Times New Roman" pitchFamily="18" charset="0"/>
                <a:cs typeface="Malik Lt BT" charset="-78"/>
              </a:rPr>
              <a:t>3-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والتخطيط والجدولة قصيرة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الأجل .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51520" y="1988840"/>
            <a:ext cx="871296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b="1" dirty="0" smtClean="0"/>
              <a:t>ويعتمد التقسيم أساساً على حجم أعمال </a:t>
            </a:r>
            <a:r>
              <a:rPr lang="ar-SA" b="1" dirty="0" err="1" smtClean="0"/>
              <a:t>الصيانة </a:t>
            </a:r>
            <a:r>
              <a:rPr lang="ar-SA" b="1" dirty="0" smtClean="0"/>
              <a:t>، ومدى توافر البيانات الخاصة بالمعدات والماكينات والوحدات التى تحتاج </a:t>
            </a:r>
            <a:r>
              <a:rPr lang="ar-SA" b="1" dirty="0" err="1" smtClean="0"/>
              <a:t>للصيانة </a:t>
            </a:r>
            <a:r>
              <a:rPr lang="ar-SA" b="1" dirty="0" smtClean="0"/>
              <a:t>، بالإضافة إلى توافر البيانات الكاملة عن الإمكانيات المتاحة بأقسام الصيانة والطرق المستخدمة فى التخطيط </a:t>
            </a:r>
            <a:r>
              <a:rPr lang="ar-SA" b="1" dirty="0" err="1" smtClean="0"/>
              <a:t>والجدولة .</a:t>
            </a:r>
            <a:r>
              <a:rPr lang="ar-SA" b="1" dirty="0" smtClean="0"/>
              <a:t> وقد يستخدم المصنع الحاسب الآلى فى جدولة أعمال الصيانة بأنواعها الثلاثة </a:t>
            </a:r>
            <a:r>
              <a:rPr lang="ar-IQ" b="1" dirty="0" smtClean="0"/>
              <a:t> وهي كما </a:t>
            </a:r>
            <a:r>
              <a:rPr lang="ar-IQ" b="1" dirty="0" err="1" smtClean="0"/>
              <a:t>يلي :-</a:t>
            </a:r>
            <a:endParaRPr lang="ar-IQ" b="1" dirty="0"/>
          </a:p>
        </p:txBody>
      </p:sp>
      <p:pic>
        <p:nvPicPr>
          <p:cNvPr id="18435" name="Picture 3" descr="http://samehar.files.wordpress.com/2007/04/schedul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573016"/>
            <a:ext cx="6613882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5940152" y="1340768"/>
            <a:ext cx="295232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ستطيل 3"/>
          <p:cNvSpPr/>
          <p:nvPr/>
        </p:nvSpPr>
        <p:spPr>
          <a:xfrm>
            <a:off x="4390648" y="328464"/>
            <a:ext cx="4536504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476672"/>
            <a:ext cx="8841160" cy="583264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ar-SA" b="1" u="sng" dirty="0" err="1">
                <a:solidFill>
                  <a:schemeClr val="bg1"/>
                </a:solidFill>
              </a:rPr>
              <a:t>أولاً </a:t>
            </a:r>
            <a:r>
              <a:rPr lang="ar-SA" b="1" u="sng" dirty="0">
                <a:solidFill>
                  <a:schemeClr val="bg1"/>
                </a:solidFill>
              </a:rPr>
              <a:t>– التخطيط والجدولة </a:t>
            </a:r>
            <a:r>
              <a:rPr lang="ar-SA" b="1" u="sng" dirty="0" err="1">
                <a:solidFill>
                  <a:schemeClr val="bg1"/>
                </a:solidFill>
              </a:rPr>
              <a:t>المتطورة :</a:t>
            </a:r>
            <a:r>
              <a:rPr lang="ar-SA" b="1" u="sng" dirty="0">
                <a:solidFill>
                  <a:schemeClr val="bg1"/>
                </a:solidFill>
              </a:rPr>
              <a:t> </a:t>
            </a:r>
            <a:endParaRPr lang="ar-IQ" b="1" u="sng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ar-SA" b="1" u="sng" dirty="0"/>
              <a:t>1- التخطيط </a:t>
            </a:r>
            <a:r>
              <a:rPr lang="ar-SA" b="1" u="sng" dirty="0" err="1"/>
              <a:t>المتواصل </a:t>
            </a:r>
            <a:r>
              <a:rPr lang="ar-SA" b="1" u="sng" dirty="0" err="1" smtClean="0"/>
              <a:t>:</a:t>
            </a:r>
            <a:endParaRPr lang="ar-IQ" b="1" u="sng" dirty="0" smtClean="0"/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ar-SA" dirty="0"/>
              <a:t>توضع الخطط المتطورة على أساس بحث وتقدير الاحتياجات </a:t>
            </a:r>
            <a:r>
              <a:rPr lang="ar-SA" dirty="0" err="1"/>
              <a:t>المستقبلية </a:t>
            </a:r>
            <a:r>
              <a:rPr lang="ar-SA" dirty="0" smtClean="0"/>
              <a:t>،وتشتمل </a:t>
            </a:r>
            <a:r>
              <a:rPr lang="ar-SA" dirty="0"/>
              <a:t>الخطة المتواصلة على ما </a:t>
            </a:r>
            <a:r>
              <a:rPr lang="ar-SA" dirty="0" err="1"/>
              <a:t>يلى :</a:t>
            </a:r>
            <a:endParaRPr lang="en-US" dirty="0"/>
          </a:p>
          <a:p>
            <a:pPr>
              <a:buNone/>
            </a:pPr>
            <a:r>
              <a:rPr lang="ar-SA" dirty="0"/>
              <a:t>أ-  مجال ووظيفة </a:t>
            </a:r>
            <a:r>
              <a:rPr lang="ar-SA" dirty="0" err="1"/>
              <a:t>القسم </a:t>
            </a:r>
            <a:r>
              <a:rPr lang="ar-SA" dirty="0"/>
              <a:t>، مثل تنفيذ الخطط المتفق عليها والتعليمات </a:t>
            </a:r>
            <a:r>
              <a:rPr lang="ar-SA" dirty="0" err="1"/>
              <a:t>العامة </a:t>
            </a:r>
            <a:r>
              <a:rPr lang="ar-SA" dirty="0"/>
              <a:t>...</a:t>
            </a:r>
            <a:r>
              <a:rPr lang="ar-SA" dirty="0" smtClean="0"/>
              <a:t>الخ</a:t>
            </a:r>
            <a:endParaRPr lang="en-US" dirty="0"/>
          </a:p>
          <a:p>
            <a:pPr>
              <a:buNone/>
            </a:pPr>
            <a:r>
              <a:rPr lang="ar-SA" dirty="0"/>
              <a:t>ب- الخطة </a:t>
            </a:r>
            <a:r>
              <a:rPr lang="ar-SA" dirty="0" err="1"/>
              <a:t>التنظيمية </a:t>
            </a:r>
            <a:r>
              <a:rPr lang="ar-SA" dirty="0"/>
              <a:t>، وتتضمن مجال ووظيفة المجموعات المختلفة وكذلك العاملين بكل </a:t>
            </a:r>
            <a:r>
              <a:rPr lang="ar-SA" dirty="0" err="1"/>
              <a:t>مجموعة .</a:t>
            </a:r>
            <a:endParaRPr lang="en-US" dirty="0"/>
          </a:p>
          <a:p>
            <a:pPr>
              <a:buNone/>
            </a:pPr>
            <a:r>
              <a:rPr lang="ar-SA" dirty="0" err="1"/>
              <a:t>جـ</a:t>
            </a:r>
            <a:r>
              <a:rPr lang="ar-SA" dirty="0"/>
              <a:t>- الموقع </a:t>
            </a:r>
            <a:r>
              <a:rPr lang="ar-SA" dirty="0" err="1"/>
              <a:t>وحجمه </a:t>
            </a:r>
            <a:r>
              <a:rPr lang="ar-SA" dirty="0"/>
              <a:t>، </a:t>
            </a:r>
            <a:r>
              <a:rPr lang="ar-SA" dirty="0" err="1"/>
              <a:t>والتخطيط </a:t>
            </a:r>
            <a:r>
              <a:rPr lang="ar-SA" dirty="0"/>
              <a:t>، والمواصفات </a:t>
            </a:r>
            <a:r>
              <a:rPr lang="ar-SA" dirty="0" err="1"/>
              <a:t>العامة .</a:t>
            </a:r>
            <a:endParaRPr lang="en-US" dirty="0"/>
          </a:p>
          <a:p>
            <a:pPr>
              <a:buNone/>
            </a:pPr>
            <a:r>
              <a:rPr lang="ar-SA" dirty="0"/>
              <a:t>د-  </a:t>
            </a:r>
            <a:r>
              <a:rPr lang="ar-SA" dirty="0" smtClean="0"/>
              <a:t>المعدات </a:t>
            </a:r>
            <a:r>
              <a:rPr lang="ar-SA" dirty="0" err="1"/>
              <a:t>المستخدمة </a:t>
            </a:r>
            <a:r>
              <a:rPr lang="ar-SA" dirty="0"/>
              <a:t>، مثل آلات الورش من حيث أعمارها ودرجة صلاحيتها وأدوات القياس </a:t>
            </a:r>
            <a:r>
              <a:rPr lang="ar-SA" dirty="0" err="1"/>
              <a:t>المستخدمة .</a:t>
            </a:r>
            <a:endParaRPr lang="en-US" dirty="0"/>
          </a:p>
          <a:p>
            <a:pPr>
              <a:buNone/>
            </a:pPr>
            <a:r>
              <a:rPr lang="ar-SA" dirty="0"/>
              <a:t>هـ- الطرق والمسارات </a:t>
            </a:r>
            <a:r>
              <a:rPr lang="ar-SA" dirty="0" err="1"/>
              <a:t>المتبعة .</a:t>
            </a:r>
            <a:endParaRPr lang="en-US" dirty="0"/>
          </a:p>
        </p:txBody>
      </p:sp>
      <p:pic>
        <p:nvPicPr>
          <p:cNvPr id="19458" name="Picture 2" descr="http://www.volvotrucks.com/SiteCollectionImages/VTC/Market/About%20us/Quality/566x228_quality_serv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8811"/>
            <a:ext cx="4067944" cy="12091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4037464" y="4262616"/>
            <a:ext cx="5030336" cy="577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مستطيل 5"/>
          <p:cNvSpPr/>
          <p:nvPr/>
        </p:nvSpPr>
        <p:spPr>
          <a:xfrm>
            <a:off x="3092152" y="1844824"/>
            <a:ext cx="6016352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مستطيل 4"/>
          <p:cNvSpPr/>
          <p:nvPr/>
        </p:nvSpPr>
        <p:spPr>
          <a:xfrm>
            <a:off x="4052704" y="97200"/>
            <a:ext cx="5030336" cy="577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-203725" y="170790"/>
            <a:ext cx="9312229" cy="392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2- التطور العام فى مجال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النشاط </a:t>
            </a:r>
            <a:r>
              <a:rPr kumimoji="0" lang="ar-SA" sz="2400" b="1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من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حيث :</a:t>
            </a:r>
            <a:endParaRPr kumimoji="0" lang="ar-IQ" sz="2400" b="1" i="0" u="sng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19050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تطوير الماكينات.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علاقة خطة التطوير بالسياسة العامة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للمصنع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ومدى انعكاسها على المجال الوظيفى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للصيانة .</a:t>
            </a:r>
            <a:endParaRPr kumimoji="0" 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3- الوصف التفصيلى للأعمال الجديدة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للقسم </a:t>
            </a:r>
            <a:r>
              <a:rPr kumimoji="0" lang="ar-SA" sz="2400" b="1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من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حيث :</a:t>
            </a:r>
            <a:endParaRPr kumimoji="0" lang="ar-IQ" sz="2400" b="1" i="0" u="sng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الموارد المطلوبة من الماكينات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والمعدات .</a:t>
            </a:r>
            <a:endParaRPr kumimoji="0" 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الموارد المطلوبة من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العمالة 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الطرق والمسارات التى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ستتبع 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الوصف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الشامل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ويتضمن موقف عمليات الصيانة خلال سنوات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الخطة .</a:t>
            </a:r>
            <a:endParaRPr kumimoji="0" lang="ar-S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52536" y="4298320"/>
            <a:ext cx="87839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4</a:t>
            </a: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وصف وتحديد العائد من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الخطة </a:t>
            </a: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من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حيث :</a:t>
            </a:r>
            <a:endParaRPr kumimoji="0" lang="ar-IQ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92075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تقييم العائد من عمليات الصيانة حالياً وبصورة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مباشرة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وقد تكون هناك قيمة أخرى للعائد ممثلة فى كفاءة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الأداء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أو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الجودة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أو مستوى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الخدمة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أو توفير المعلومات للوظائف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الأخرى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أو تخفيض زمن العطل فى الانتظار لعمليات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الإصلاح .</a:t>
            </a:r>
            <a:endParaRPr kumimoji="0" lang="ar-S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4644008" y="36240"/>
            <a:ext cx="4248472" cy="577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6777960" y="2512328"/>
            <a:ext cx="2078008" cy="577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11560" y="218"/>
            <a:ext cx="8388424" cy="4508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100" algn="l"/>
              </a:tabLst>
            </a:pP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Malik Lt BT" charset="-78"/>
              </a:rPr>
              <a:t>5- أسلوب تحقيق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Malik Lt BT" charset="-78"/>
              </a:rPr>
              <a:t>الأهداف </a:t>
            </a: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Malik Lt BT" charset="-78"/>
              </a:rPr>
              <a:t>، من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Malik Lt BT" charset="-78"/>
              </a:rPr>
              <a:t>حيث :</a:t>
            </a:r>
            <a:endParaRPr kumimoji="0" lang="ar-IQ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Malik Lt BT" charset="-78"/>
            </a:endParaRPr>
          </a:p>
          <a:p>
            <a:pPr marL="0" marR="0" lvl="0" indent="19050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100" algn="l"/>
              </a:tabLst>
            </a:pP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Malik Lt BT" charset="-78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19100" algn="l"/>
              </a:tabLst>
            </a:pP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أ-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تحديد اختصاصات وسلطة ومسئولية كل مجموعة من مجموعات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التنفيذ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100" algn="l"/>
              </a:tabLs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ب- وضع خطط تدريب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العاملين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100" algn="l"/>
              </a:tabLst>
            </a:pP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جـ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- وضع خطط توفير المعدات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اللازمة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100" algn="l"/>
              </a:tabLs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د- وضع خطة التنفيذ وتشمل المدة وتسلسل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العمليات .</a:t>
            </a:r>
            <a:endParaRPr kumimoji="0" 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1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100" algn="l"/>
              </a:tabLst>
            </a:pP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6-</a:t>
            </a: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r>
              <a:rPr kumimoji="0" lang="ar-IQ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المراجعة</a:t>
            </a: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r>
              <a:rPr kumimoji="0" lang="ar-SA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:</a:t>
            </a:r>
            <a:r>
              <a:rPr kumimoji="0" lang="ar-SA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</a:t>
            </a:r>
            <a:endParaRPr kumimoji="0" lang="ar-IQ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Malik Lt BT" charset="-78"/>
            </a:endParaRPr>
          </a:p>
          <a:p>
            <a:pPr marL="0" marR="0" lvl="0" indent="3429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1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يستحسن أن يوضع ملخص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للخطوات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(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1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–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5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) فى مقدمة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الخطة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، والواقع أن تنفيذ الخطة يعتبر عملية مستمرة لفترة زمنية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طويلة .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 ولذلك ينبغى مراجعة تنفيذ الخطة بصورة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Malik Lt BT" charset="-78"/>
              </a:rPr>
              <a:t>دورية .</a:t>
            </a:r>
            <a:endParaRPr kumimoji="0" lang="ar-S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صورة 7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4684987"/>
            <a:ext cx="6552728" cy="21730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1527</Words>
  <Application>Microsoft Office PowerPoint</Application>
  <PresentationFormat>On-screen Show (4:3)</PresentationFormat>
  <Paragraphs>157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سمة Office</vt:lpstr>
      <vt:lpstr>الهندسة الصناعية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الهندسة الصناعية </dc:title>
  <dc:creator>layth</dc:creator>
  <cp:lastModifiedBy>Dr.Muzher</cp:lastModifiedBy>
  <cp:revision>83</cp:revision>
  <dcterms:created xsi:type="dcterms:W3CDTF">2013-11-19T16:41:04Z</dcterms:created>
  <dcterms:modified xsi:type="dcterms:W3CDTF">2018-11-14T17:33:15Z</dcterms:modified>
</cp:coreProperties>
</file>